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Default Extension="png" ContentType="image/png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202" y="372618"/>
            <a:ext cx="1071054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" y="1183005"/>
            <a:ext cx="10624820" cy="429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9573" y="6463538"/>
            <a:ext cx="243331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920" y="2337816"/>
            <a:ext cx="504317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2600" spc="-10">
                <a:solidFill>
                  <a:srgbClr val="008080"/>
                </a:solidFill>
              </a:rPr>
              <a:t>COMPREHENSIVE</a:t>
            </a:r>
            <a:r>
              <a:rPr dirty="0" sz="2600" spc="-3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MOLECULAR </a:t>
            </a:r>
            <a:r>
              <a:rPr dirty="0" sz="2600">
                <a:solidFill>
                  <a:srgbClr val="008080"/>
                </a:solidFill>
              </a:rPr>
              <a:t>DIAGNOSTICS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>
                <a:solidFill>
                  <a:srgbClr val="008080"/>
                </a:solidFill>
              </a:rPr>
              <a:t>AND</a:t>
            </a:r>
            <a:r>
              <a:rPr dirty="0" sz="2600" spc="-85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ADVANCED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GENE </a:t>
            </a:r>
            <a:r>
              <a:rPr dirty="0" sz="2600">
                <a:solidFill>
                  <a:srgbClr val="008080"/>
                </a:solidFill>
              </a:rPr>
              <a:t>EXPRESSION</a:t>
            </a:r>
            <a:r>
              <a:rPr dirty="0" sz="2600" spc="-10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ANALYSIS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171957" y="3548126"/>
            <a:ext cx="711708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661795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algn="ctr" marR="1658620">
              <a:lnSpc>
                <a:spcPct val="100000"/>
              </a:lnSpc>
              <a:spcBef>
                <a:spcPts val="25"/>
              </a:spcBef>
            </a:pP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Prof.</a:t>
            </a:r>
            <a:r>
              <a:rPr dirty="0" sz="20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Aritri</a:t>
            </a:r>
            <a:r>
              <a:rPr dirty="0" sz="20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Bir</a:t>
            </a:r>
            <a:endParaRPr sz="2000">
              <a:latin typeface="Calibri"/>
              <a:cs typeface="Calibri"/>
            </a:endParaRPr>
          </a:p>
          <a:p>
            <a:pPr algn="ctr" marR="1658620">
              <a:lnSpc>
                <a:spcPct val="100000"/>
              </a:lnSpc>
              <a:spcBef>
                <a:spcPts val="2440"/>
              </a:spcBef>
            </a:pPr>
            <a:r>
              <a:rPr dirty="0" sz="1400" spc="-40" b="1">
                <a:solidFill>
                  <a:srgbClr val="001F5F"/>
                </a:solidFill>
                <a:latin typeface="Calibri"/>
                <a:cs typeface="Calibri"/>
              </a:rPr>
              <a:t>Dr.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B.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C.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Roy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Multi-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Speciality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Medical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Research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Centre</a:t>
            </a:r>
            <a:endParaRPr sz="1400">
              <a:latin typeface="Calibri"/>
              <a:cs typeface="Calibri"/>
            </a:endParaRPr>
          </a:p>
          <a:p>
            <a:pPr algn="ctr" marR="1659255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Indian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Institute</a:t>
            </a:r>
            <a:r>
              <a:rPr dirty="0" sz="14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Technology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Kharagpur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205300"/>
              </a:lnSpc>
              <a:spcBef>
                <a:spcPts val="195"/>
              </a:spcBef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Module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4: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Tools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Molecular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diagnostics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Gene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expression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Analysis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(III)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Lecture</a:t>
            </a:r>
            <a:r>
              <a:rPr dirty="0" sz="1800" spc="-6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16: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DNA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Microarray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663" y="563117"/>
            <a:ext cx="746379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DNA</a:t>
            </a:r>
            <a:r>
              <a:rPr dirty="0" sz="28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Calibri"/>
                <a:cs typeface="Calibri"/>
              </a:rPr>
              <a:t>Microarray</a:t>
            </a:r>
            <a:r>
              <a:rPr dirty="0" sz="28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dirty="0" sz="28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8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8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Calibri"/>
                <a:cs typeface="Calibri"/>
              </a:rPr>
              <a:t>Fabrication</a:t>
            </a:r>
            <a:r>
              <a:rPr dirty="0" sz="28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33375" y="1069975"/>
          <a:ext cx="9639300" cy="411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160"/>
                <a:gridCol w="4122420"/>
                <a:gridCol w="4414520"/>
              </a:tblGrid>
              <a:tr h="2211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Spotted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 indent="-28575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oligonucleotides,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cDNA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PCR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products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marR="119380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pre-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synthesized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deposited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"spotted"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array surface.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Pen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tip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method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Inkjet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method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Robotic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arm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Relatively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inexpensive.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Flexible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In-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situ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4485" marR="551180" indent="-286385">
                        <a:lnSpc>
                          <a:spcPct val="100000"/>
                        </a:lnSpc>
                        <a:spcBef>
                          <a:spcPts val="1380"/>
                        </a:spcBef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Printing/synthesizing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the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probe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directly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onto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array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surface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Photolithography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Inkjet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oligonucleotide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sequences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density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4485" indent="-28575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consuming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specificity,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flexibility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costly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specialized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machinery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synthesize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arrays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5" y="1232153"/>
            <a:ext cx="6404610" cy="44958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39" y="4974589"/>
            <a:ext cx="207518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latin typeface="Calibri"/>
                <a:cs typeface="Calibri"/>
              </a:rPr>
              <a:t>Solid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support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Calibri"/>
                <a:cs typeface="Calibri"/>
              </a:rPr>
              <a:t>Covalent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linker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molecules Protecting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group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0">
                <a:latin typeface="Calibri"/>
                <a:cs typeface="Calibri"/>
              </a:rPr>
              <a:t> free </a:t>
            </a:r>
            <a:r>
              <a:rPr dirty="0" sz="1400">
                <a:latin typeface="Calibri"/>
                <a:cs typeface="Calibri"/>
              </a:rPr>
              <a:t>end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(removable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light)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20865" y="529844"/>
            <a:ext cx="3552190" cy="5512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95275" marR="264795" indent="-28257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2000" spc="-10">
                <a:latin typeface="Calibri"/>
                <a:cs typeface="Calibri"/>
              </a:rPr>
              <a:t>In-</a:t>
            </a:r>
            <a:r>
              <a:rPr dirty="0" sz="2000">
                <a:latin typeface="Calibri"/>
                <a:cs typeface="Calibri"/>
              </a:rPr>
              <a:t>situ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synthesized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arrays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are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high-</a:t>
            </a:r>
            <a:r>
              <a:rPr dirty="0" sz="2000">
                <a:latin typeface="Calibri"/>
                <a:cs typeface="Calibri"/>
              </a:rPr>
              <a:t>density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oligonucleotide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probe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microarrays</a:t>
            </a:r>
            <a:endParaRPr sz="2000">
              <a:latin typeface="Calibri"/>
              <a:cs typeface="Calibri"/>
            </a:endParaRPr>
          </a:p>
          <a:p>
            <a:pPr algn="just" marL="295275" marR="138430" indent="-282575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000" spc="-10">
                <a:latin typeface="Calibri"/>
                <a:cs typeface="Calibri"/>
              </a:rPr>
              <a:t>Synthesizes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directly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on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surface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array</a:t>
            </a:r>
            <a:endParaRPr sz="2000">
              <a:latin typeface="Calibri"/>
              <a:cs typeface="Calibri"/>
            </a:endParaRPr>
          </a:p>
          <a:p>
            <a:pPr marL="298450" marR="31623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nucleotide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per </a:t>
            </a:r>
            <a:r>
              <a:rPr dirty="0" sz="2000">
                <a:latin typeface="Calibri"/>
                <a:cs typeface="Calibri"/>
              </a:rPr>
              <a:t>spot,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spots simultaneously</a:t>
            </a:r>
            <a:endParaRPr sz="2000">
              <a:latin typeface="Calibri"/>
              <a:cs typeface="Calibri"/>
            </a:endParaRPr>
          </a:p>
          <a:p>
            <a:pPr marL="298450" marR="412115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Affymetrix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GeneChip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arrays </a:t>
            </a:r>
            <a:r>
              <a:rPr dirty="0" sz="2000">
                <a:latin typeface="Calibri"/>
                <a:cs typeface="Calibri"/>
              </a:rPr>
              <a:t>most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common.</a:t>
            </a:r>
            <a:endParaRPr sz="2000">
              <a:latin typeface="Calibri"/>
              <a:cs typeface="Calibri"/>
            </a:endParaRPr>
          </a:p>
          <a:p>
            <a:pPr marL="298450" marR="24130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UV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light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directed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10">
                <a:latin typeface="Calibri"/>
                <a:cs typeface="Calibri"/>
              </a:rPr>
              <a:t>photolithographic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mask</a:t>
            </a:r>
            <a:endParaRPr sz="20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designed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way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exposure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sites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can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chosen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requirement</a:t>
            </a:r>
            <a:endParaRPr sz="2000">
              <a:latin typeface="Calibri"/>
              <a:cs typeface="Calibri"/>
            </a:endParaRPr>
          </a:p>
          <a:p>
            <a:pPr marL="298450" marR="214629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Addition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nucleotide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occurs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chosen </a:t>
            </a:r>
            <a:r>
              <a:rPr dirty="0" sz="2000" spc="-20">
                <a:latin typeface="Calibri"/>
                <a:cs typeface="Calibri"/>
              </a:rPr>
              <a:t>unprotected/unmasked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14905" y="3826255"/>
            <a:ext cx="1673225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Calibri"/>
                <a:cs typeface="Calibri"/>
              </a:rPr>
              <a:t>Deprotect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0">
                <a:latin typeface="Calibri"/>
                <a:cs typeface="Calibri"/>
              </a:rPr>
              <a:t> activate </a:t>
            </a:r>
            <a:r>
              <a:rPr dirty="0" sz="1400">
                <a:latin typeface="Calibri"/>
                <a:cs typeface="Calibri"/>
              </a:rPr>
              <a:t>selected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sites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hydroxyl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groups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83634" y="3951477"/>
            <a:ext cx="6584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Calibri"/>
                <a:cs typeface="Calibri"/>
              </a:rPr>
              <a:t>Coupling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727" y="343916"/>
            <a:ext cx="3501390" cy="879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 b="0">
                <a:latin typeface="Calibri"/>
                <a:cs typeface="Calibri"/>
              </a:rPr>
              <a:t>In-</a:t>
            </a:r>
            <a:r>
              <a:rPr dirty="0" sz="2800" b="0">
                <a:latin typeface="Calibri"/>
                <a:cs typeface="Calibri"/>
              </a:rPr>
              <a:t>situ</a:t>
            </a:r>
            <a:r>
              <a:rPr dirty="0" sz="2800" spc="-7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DNA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microarray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-50" b="0">
                <a:latin typeface="Calibri"/>
                <a:cs typeface="Calibri"/>
              </a:rPr>
              <a:t>- </a:t>
            </a:r>
            <a:r>
              <a:rPr dirty="0" sz="2800" spc="-10" b="0">
                <a:latin typeface="Calibri"/>
                <a:cs typeface="Calibri"/>
              </a:rPr>
              <a:t>Photolithography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5" y="1232153"/>
            <a:ext cx="6404610" cy="44958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39" y="4974589"/>
            <a:ext cx="207518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latin typeface="Calibri"/>
                <a:cs typeface="Calibri"/>
              </a:rPr>
              <a:t>Solid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support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Calibri"/>
                <a:cs typeface="Calibri"/>
              </a:rPr>
              <a:t>Covalent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linker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molecules Protecting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group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0">
                <a:latin typeface="Calibri"/>
                <a:cs typeface="Calibri"/>
              </a:rPr>
              <a:t> free </a:t>
            </a:r>
            <a:r>
              <a:rPr dirty="0" sz="1400">
                <a:latin typeface="Calibri"/>
                <a:cs typeface="Calibri"/>
              </a:rPr>
              <a:t>end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(removable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light)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20865" y="529844"/>
            <a:ext cx="3584575" cy="398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process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repeated</a:t>
            </a:r>
            <a:endParaRPr sz="2000">
              <a:latin typeface="Calibri"/>
              <a:cs typeface="Calibri"/>
            </a:endParaRPr>
          </a:p>
          <a:p>
            <a:pPr marL="355600" marR="5778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applied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activating different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sets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sites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coupling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different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bases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chip </a:t>
            </a:r>
            <a:r>
              <a:rPr dirty="0" sz="2000" spc="-10">
                <a:latin typeface="Calibri"/>
                <a:cs typeface="Calibri"/>
              </a:rPr>
              <a:t>requires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masks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round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synthesis: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allow </a:t>
            </a:r>
            <a:r>
              <a:rPr dirty="0" sz="2000">
                <a:latin typeface="Calibri"/>
                <a:cs typeface="Calibri"/>
              </a:rPr>
              <a:t>addition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base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three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masks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prevent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light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from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deprotecting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same</a:t>
            </a:r>
            <a:r>
              <a:rPr dirty="0" sz="2000" spc="-20">
                <a:latin typeface="Calibri"/>
                <a:cs typeface="Calibri"/>
              </a:rPr>
              <a:t> spot </a:t>
            </a:r>
            <a:r>
              <a:rPr dirty="0" sz="2000">
                <a:latin typeface="Calibri"/>
                <a:cs typeface="Calibri"/>
              </a:rPr>
              <a:t>while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three </a:t>
            </a:r>
            <a:r>
              <a:rPr dirty="0" sz="2000">
                <a:latin typeface="Calibri"/>
                <a:cs typeface="Calibri"/>
              </a:rPr>
              <a:t>nucleotides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added.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14905" y="3826255"/>
            <a:ext cx="1673225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Calibri"/>
                <a:cs typeface="Calibri"/>
              </a:rPr>
              <a:t>Deprotect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0">
                <a:latin typeface="Calibri"/>
                <a:cs typeface="Calibri"/>
              </a:rPr>
              <a:t> activate </a:t>
            </a:r>
            <a:r>
              <a:rPr dirty="0" sz="1400">
                <a:latin typeface="Calibri"/>
                <a:cs typeface="Calibri"/>
              </a:rPr>
              <a:t>selected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sites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hydroxyl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groups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83634" y="3951477"/>
            <a:ext cx="6584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Calibri"/>
                <a:cs typeface="Calibri"/>
              </a:rPr>
              <a:t>Coupling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727" y="343916"/>
            <a:ext cx="3501390" cy="879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 b="0">
                <a:latin typeface="Calibri"/>
                <a:cs typeface="Calibri"/>
              </a:rPr>
              <a:t>In-</a:t>
            </a:r>
            <a:r>
              <a:rPr dirty="0" sz="2800" b="0">
                <a:latin typeface="Calibri"/>
                <a:cs typeface="Calibri"/>
              </a:rPr>
              <a:t>situ</a:t>
            </a:r>
            <a:r>
              <a:rPr dirty="0" sz="2800" spc="-7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DNA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microarray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-50" b="0">
                <a:latin typeface="Calibri"/>
                <a:cs typeface="Calibri"/>
              </a:rPr>
              <a:t>- </a:t>
            </a:r>
            <a:r>
              <a:rPr dirty="0" sz="2800" spc="-10" b="0">
                <a:latin typeface="Calibri"/>
                <a:cs typeface="Calibri"/>
              </a:rPr>
              <a:t>Photolithography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673" y="1612373"/>
            <a:ext cx="7772400" cy="272796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Five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“ink”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printing</a:t>
            </a:r>
            <a:endParaRPr sz="20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59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4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nucleotide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precursors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plus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catalyst</a:t>
            </a:r>
            <a:endParaRPr sz="20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59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000" spc="-10">
                <a:latin typeface="Calibri"/>
                <a:cs typeface="Calibri"/>
              </a:rPr>
              <a:t>combined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coupling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deprotection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steps</a:t>
            </a:r>
            <a:endParaRPr sz="20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755015" algn="l"/>
              </a:tabLst>
            </a:pPr>
            <a:r>
              <a:rPr dirty="0" sz="2000" spc="-10">
                <a:latin typeface="Calibri"/>
                <a:cs typeface="Calibri"/>
              </a:rPr>
              <a:t>Photolithographic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masks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required.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Printing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picoliter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volumes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nucleotides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array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surface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repeated </a:t>
            </a:r>
            <a:r>
              <a:rPr dirty="0" sz="2000">
                <a:latin typeface="Calibri"/>
                <a:cs typeface="Calibri"/>
              </a:rPr>
              <a:t>rounds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base-by-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printing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extends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length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specific oligonucleotide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probes.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Synthesis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longer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molecules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(60-</a:t>
            </a:r>
            <a:r>
              <a:rPr dirty="0" sz="2000">
                <a:latin typeface="Calibri"/>
                <a:cs typeface="Calibri"/>
              </a:rPr>
              <a:t>mer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length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oligos)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727" y="343916"/>
            <a:ext cx="3569970" cy="879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dirty="0" sz="2800" spc="-10" b="0">
                <a:latin typeface="Calibri"/>
                <a:cs typeface="Calibri"/>
              </a:rPr>
              <a:t>In-</a:t>
            </a:r>
            <a:r>
              <a:rPr dirty="0" sz="2800" b="0">
                <a:latin typeface="Calibri"/>
                <a:cs typeface="Calibri"/>
              </a:rPr>
              <a:t>situ</a:t>
            </a:r>
            <a:r>
              <a:rPr dirty="0" sz="2800" spc="-7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DNA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microarray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-50" b="0">
                <a:latin typeface="Calibri"/>
                <a:cs typeface="Calibri"/>
              </a:rPr>
              <a:t>– </a:t>
            </a:r>
            <a:r>
              <a:rPr dirty="0" sz="2800" b="0">
                <a:latin typeface="Calibri"/>
                <a:cs typeface="Calibri"/>
              </a:rPr>
              <a:t>Inkjet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spotting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106" y="895350"/>
            <a:ext cx="1920240" cy="21244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212" y="487425"/>
            <a:ext cx="3261995" cy="864869"/>
          </a:xfrm>
          <a:prstGeom prst="rect"/>
        </p:spPr>
        <p:txBody>
          <a:bodyPr wrap="square" lIns="0" tIns="62230" rIns="0" bIns="0" rtlCol="0" vert="horz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490"/>
              </a:spcBef>
            </a:pPr>
            <a:r>
              <a:rPr dirty="0" sz="2900" spc="-10" b="0">
                <a:solidFill>
                  <a:srgbClr val="000000"/>
                </a:solidFill>
                <a:latin typeface="Calibri Light"/>
                <a:cs typeface="Calibri Light"/>
              </a:rPr>
              <a:t>cDNA</a:t>
            </a:r>
            <a:r>
              <a:rPr dirty="0" sz="2900" spc="-114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900" spc="-45" b="0">
                <a:solidFill>
                  <a:srgbClr val="000000"/>
                </a:solidFill>
                <a:latin typeface="Calibri Light"/>
                <a:cs typeface="Calibri Light"/>
              </a:rPr>
              <a:t>probe</a:t>
            </a:r>
            <a:r>
              <a:rPr dirty="0" sz="2900" spc="-114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900" spc="-25" b="0">
                <a:solidFill>
                  <a:srgbClr val="000000"/>
                </a:solidFill>
                <a:latin typeface="Calibri Light"/>
                <a:cs typeface="Calibri Light"/>
              </a:rPr>
              <a:t>vs </a:t>
            </a:r>
            <a:r>
              <a:rPr dirty="0" sz="2900" spc="-35" b="0">
                <a:solidFill>
                  <a:srgbClr val="000000"/>
                </a:solidFill>
                <a:latin typeface="Calibri Light"/>
                <a:cs typeface="Calibri Light"/>
              </a:rPr>
              <a:t>Oligonucleotide</a:t>
            </a:r>
            <a:r>
              <a:rPr dirty="0" sz="2900" spc="-5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900" spc="-20" b="0">
                <a:solidFill>
                  <a:srgbClr val="000000"/>
                </a:solidFill>
                <a:latin typeface="Calibri Light"/>
                <a:cs typeface="Calibri Light"/>
              </a:rPr>
              <a:t>probe</a:t>
            </a:r>
            <a:endParaRPr sz="29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485" y="467868"/>
            <a:ext cx="6076950" cy="528980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1438" y="5918453"/>
            <a:ext cx="5259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Wilson, Ann</a:t>
            </a:r>
            <a:r>
              <a:rPr dirty="0" sz="900" spc="-1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S.,</a:t>
            </a:r>
            <a:r>
              <a:rPr dirty="0" sz="900" spc="-15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et</a:t>
            </a:r>
            <a:r>
              <a:rPr dirty="0" sz="900" spc="-2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al.</a:t>
            </a:r>
            <a:r>
              <a:rPr dirty="0" sz="900" spc="-1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"The</a:t>
            </a:r>
            <a:r>
              <a:rPr dirty="0" sz="900" spc="-15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spc="-10" i="1">
                <a:solidFill>
                  <a:srgbClr val="212121"/>
                </a:solidFill>
                <a:latin typeface="Calibri"/>
                <a:cs typeface="Calibri"/>
              </a:rPr>
              <a:t>microarray:</a:t>
            </a:r>
            <a:r>
              <a:rPr dirty="0" sz="900" spc="1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potential</a:t>
            </a:r>
            <a:r>
              <a:rPr dirty="0" sz="900" spc="-5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spc="-10" i="1">
                <a:solidFill>
                  <a:srgbClr val="212121"/>
                </a:solidFill>
                <a:latin typeface="Calibri"/>
                <a:cs typeface="Calibri"/>
              </a:rPr>
              <a:t>applications</a:t>
            </a:r>
            <a:r>
              <a:rPr dirty="0" sz="900" spc="2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dirty="0" sz="900" spc="-1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ophthalmic</a:t>
            </a:r>
            <a:r>
              <a:rPr dirty="0" sz="900" spc="5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research."</a:t>
            </a:r>
            <a:r>
              <a:rPr dirty="0" sz="900" spc="-15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Mol Vis</a:t>
            </a:r>
            <a:r>
              <a:rPr dirty="0" sz="900" spc="-1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8</a:t>
            </a:r>
            <a:r>
              <a:rPr dirty="0" sz="900" spc="-15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(2002):</a:t>
            </a:r>
            <a:r>
              <a:rPr dirty="0" sz="900" spc="-30" i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212121"/>
                </a:solidFill>
                <a:latin typeface="Calibri"/>
                <a:cs typeface="Calibri"/>
              </a:rPr>
              <a:t>259-</a:t>
            </a:r>
            <a:r>
              <a:rPr dirty="0" sz="900" spc="-20" i="1">
                <a:solidFill>
                  <a:srgbClr val="212121"/>
                </a:solidFill>
                <a:latin typeface="Calibri"/>
                <a:cs typeface="Calibri"/>
              </a:rPr>
              <a:t>270.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7345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Applications</a:t>
            </a:r>
            <a:r>
              <a:rPr dirty="0" sz="2400" spc="-20"/>
              <a:t> </a:t>
            </a:r>
            <a:r>
              <a:rPr dirty="0" sz="2400"/>
              <a:t>of</a:t>
            </a:r>
            <a:r>
              <a:rPr dirty="0" sz="2400" spc="-10"/>
              <a:t> </a:t>
            </a:r>
            <a:r>
              <a:rPr dirty="0" sz="2400"/>
              <a:t>DNA</a:t>
            </a:r>
            <a:r>
              <a:rPr dirty="0" sz="2400" spc="-25"/>
              <a:t> </a:t>
            </a:r>
            <a:r>
              <a:rPr dirty="0" sz="2400" spc="-10"/>
              <a:t>Microarray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554227" y="1099820"/>
            <a:ext cx="976757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Gene</a:t>
            </a:r>
            <a:r>
              <a:rPr dirty="0" sz="1800" spc="-10" b="1">
                <a:latin typeface="Calibri"/>
                <a:cs typeface="Calibri"/>
              </a:rPr>
              <a:t> expression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profiling: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Presence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absence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genes</a:t>
            </a:r>
            <a:endParaRPr sz="18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compare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different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sources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know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how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external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affect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external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stimuli. </a:t>
            </a:r>
            <a:r>
              <a:rPr dirty="0" sz="1800">
                <a:latin typeface="Calibri"/>
                <a:cs typeface="Calibri"/>
              </a:rPr>
              <a:t>gene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expression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pattern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diseases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such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cancer.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 spc="-20">
                <a:latin typeface="Calibri"/>
                <a:cs typeface="Calibri"/>
              </a:rPr>
              <a:t>Effect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certain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treatments,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diseases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developmental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stage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expression.</a:t>
            </a:r>
            <a:endParaRPr sz="1800">
              <a:latin typeface="Calibri"/>
              <a:cs typeface="Calibri"/>
            </a:endParaRPr>
          </a:p>
          <a:p>
            <a:pPr lvl="1" marL="755650" marR="577215" indent="-285750">
              <a:lnSpc>
                <a:spcPct val="100000"/>
              </a:lnSpc>
              <a:buFont typeface="Arial MT"/>
              <a:buChar char="•"/>
              <a:tabLst>
                <a:tab pos="755650" algn="l"/>
              </a:tabLst>
            </a:pPr>
            <a:r>
              <a:rPr dirty="0" sz="1800">
                <a:latin typeface="Calibri"/>
                <a:cs typeface="Calibri"/>
              </a:rPr>
              <a:t>Dynamic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changes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expression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conditions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help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understand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cellular </a:t>
            </a:r>
            <a:r>
              <a:rPr dirty="0" sz="1800">
                <a:latin typeface="Calibri"/>
                <a:cs typeface="Calibri"/>
              </a:rPr>
              <a:t>processes,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signaling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pathways,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regulatory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mechanisms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governing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activity.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Comparative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Genomic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Hybridization: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Genomic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fluorescently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labeled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determine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presence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loss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amplification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0700" y="2027682"/>
            <a:ext cx="2846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Cancer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Research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Profiling: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77900" y="2302002"/>
            <a:ext cx="391287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Molecular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signatures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different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types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cancer</a:t>
            </a:r>
            <a:endParaRPr sz="1800">
              <a:latin typeface="Calibri"/>
              <a:cs typeface="Calibri"/>
            </a:endParaRPr>
          </a:p>
          <a:p>
            <a:pPr marL="298450" marR="29464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Identify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genetic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variations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expression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patterns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associated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with </a:t>
            </a: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cancer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subtypes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0700" y="3673602"/>
            <a:ext cx="2854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Infectious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Disease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Monitoring: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7900" y="3947921"/>
            <a:ext cx="3424554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29972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Monitor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study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genetic </a:t>
            </a:r>
            <a:r>
              <a:rPr dirty="0" sz="1800">
                <a:latin typeface="Calibri"/>
                <a:cs typeface="Calibri"/>
              </a:rPr>
              <a:t>variations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infectious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agents</a:t>
            </a:r>
            <a:endParaRPr sz="18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Identification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classification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pathogens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 spc="-20">
                <a:latin typeface="Calibri"/>
                <a:cs typeface="Calibri"/>
              </a:rPr>
              <a:t>Tracking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disease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outbreaks</a:t>
            </a:r>
            <a:endParaRPr sz="1800">
              <a:latin typeface="Calibri"/>
              <a:cs typeface="Calibri"/>
            </a:endParaRPr>
          </a:p>
          <a:p>
            <a:pPr marL="298450" marR="28448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Understanding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drug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resistance mechanisms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21297" y="1753361"/>
            <a:ext cx="22383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Analysis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fetal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DNA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Genetic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counseling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64097" y="2302002"/>
            <a:ext cx="2035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Functional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Genomics: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21297" y="2576321"/>
            <a:ext cx="378904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800" spc="-10">
                <a:latin typeface="Calibri"/>
                <a:cs typeface="Calibri"/>
              </a:rPr>
              <a:t>systematic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analysis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functions.</a:t>
            </a:r>
            <a:endParaRPr sz="1800">
              <a:latin typeface="Calibri"/>
              <a:cs typeface="Calibri"/>
            </a:endParaRPr>
          </a:p>
          <a:p>
            <a:pPr marL="298450" marR="353695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Identification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involved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 </a:t>
            </a: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biological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processes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Gene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interactions</a:t>
            </a:r>
            <a:endParaRPr sz="1800">
              <a:latin typeface="Calibri"/>
              <a:cs typeface="Calibri"/>
            </a:endParaRPr>
          </a:p>
          <a:p>
            <a:pPr marL="298450" marR="526415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Functional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roles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within </a:t>
            </a:r>
            <a:r>
              <a:rPr dirty="0" sz="1800">
                <a:latin typeface="Calibri"/>
                <a:cs typeface="Calibri"/>
              </a:rPr>
              <a:t>cellular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pathways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64097" y="4222242"/>
            <a:ext cx="19043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Pharmacogenomics: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21297" y="4496816"/>
            <a:ext cx="3802379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Comparative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analysis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identify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proteins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produced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by </a:t>
            </a:r>
            <a:r>
              <a:rPr dirty="0" sz="1800">
                <a:latin typeface="Calibri"/>
                <a:cs typeface="Calibri"/>
              </a:rPr>
              <a:t>diseased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cell</a:t>
            </a:r>
            <a:endParaRPr sz="1800">
              <a:latin typeface="Calibri"/>
              <a:cs typeface="Calibri"/>
            </a:endParaRPr>
          </a:p>
          <a:p>
            <a:pPr marL="350520" indent="-337820">
              <a:lnSpc>
                <a:spcPct val="100000"/>
              </a:lnSpc>
              <a:buFont typeface="Arial MT"/>
              <a:buChar char="•"/>
              <a:tabLst>
                <a:tab pos="350520" algn="l"/>
              </a:tabLst>
            </a:pPr>
            <a:r>
              <a:rPr dirty="0" sz="1800">
                <a:latin typeface="Calibri"/>
                <a:cs typeface="Calibri"/>
              </a:rPr>
              <a:t>Synthesis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drug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 spc="-10">
                <a:latin typeface="Calibri"/>
                <a:cs typeface="Calibri"/>
              </a:rPr>
              <a:t>Personalized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medicine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5815" y="263906"/>
            <a:ext cx="3348990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/>
              <a:t>Applications</a:t>
            </a:r>
            <a:r>
              <a:rPr dirty="0" sz="2000" spc="-30"/>
              <a:t> </a:t>
            </a:r>
            <a:r>
              <a:rPr dirty="0" sz="2000"/>
              <a:t>of</a:t>
            </a:r>
            <a:r>
              <a:rPr dirty="0" sz="2000" spc="-25"/>
              <a:t> </a:t>
            </a:r>
            <a:r>
              <a:rPr dirty="0" sz="2000"/>
              <a:t>DNA</a:t>
            </a:r>
            <a:r>
              <a:rPr dirty="0" sz="2000" spc="-25"/>
              <a:t> </a:t>
            </a:r>
            <a:r>
              <a:rPr dirty="0" sz="2000" spc="-10"/>
              <a:t>Microarray</a:t>
            </a:r>
            <a:endParaRPr sz="2000"/>
          </a:p>
        </p:txBody>
      </p:sp>
      <p:sp>
        <p:nvSpPr>
          <p:cNvPr id="12" name="object 12" descr=""/>
          <p:cNvSpPr txBox="1"/>
          <p:nvPr/>
        </p:nvSpPr>
        <p:spPr>
          <a:xfrm>
            <a:off x="305815" y="873506"/>
            <a:ext cx="9813925" cy="905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Disease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Diagnosis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Classification: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signatures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associated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diseases</a:t>
            </a:r>
            <a:endParaRPr sz="2000">
              <a:latin typeface="Calibri"/>
              <a:cs typeface="Calibri"/>
            </a:endParaRPr>
          </a:p>
          <a:p>
            <a:pPr algn="ctr" marL="24130">
              <a:lnSpc>
                <a:spcPct val="100000"/>
              </a:lnSpc>
              <a:spcBef>
                <a:spcPts val="2370"/>
              </a:spcBef>
              <a:tabLst>
                <a:tab pos="5367655" algn="l"/>
              </a:tabLst>
            </a:pPr>
            <a:r>
              <a:rPr dirty="0" sz="1800">
                <a:latin typeface="Calibri"/>
                <a:cs typeface="Calibri"/>
              </a:rPr>
              <a:t>Biomarker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discovery</a:t>
            </a:r>
            <a:r>
              <a:rPr dirty="0" sz="1800">
                <a:latin typeface="Calibri"/>
                <a:cs typeface="Calibri"/>
              </a:rPr>
              <a:t>	Genetic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Counseling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Prenatal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Screening: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6352" y="1134109"/>
            <a:ext cx="6320790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Limitations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Microarrays:</a:t>
            </a:r>
            <a:endParaRPr sz="2400">
              <a:latin typeface="Calibri"/>
              <a:cs typeface="Calibri"/>
            </a:endParaRPr>
          </a:p>
          <a:p>
            <a:pPr marL="812800" marR="950594" indent="-34353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812800" algn="l"/>
              </a:tabLst>
            </a:pPr>
            <a:r>
              <a:rPr dirty="0" sz="2400" spc="-10">
                <a:latin typeface="Calibri"/>
                <a:cs typeface="Calibri"/>
              </a:rPr>
              <a:t>Measurement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dependent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assay </a:t>
            </a:r>
            <a:r>
              <a:rPr dirty="0" sz="2400">
                <a:latin typeface="Calibri"/>
                <a:cs typeface="Calibri"/>
              </a:rPr>
              <a:t>kinetics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linearity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range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400">
                <a:latin typeface="Calibri"/>
                <a:cs typeface="Calibri"/>
              </a:rPr>
              <a:t>Chances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cross-</a:t>
            </a:r>
            <a:r>
              <a:rPr dirty="0" sz="2400" spc="-10">
                <a:latin typeface="Calibri"/>
                <a:cs typeface="Calibri"/>
              </a:rPr>
              <a:t>hybridization</a:t>
            </a:r>
            <a:endParaRPr sz="2400">
              <a:latin typeface="Calibri"/>
              <a:cs typeface="Calibri"/>
            </a:endParaRPr>
          </a:p>
          <a:p>
            <a:pPr marL="812800" marR="5080" indent="-343535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400">
                <a:latin typeface="Calibri"/>
                <a:cs typeface="Calibri"/>
              </a:rPr>
              <a:t>Difficulty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detection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individual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members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families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splice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variants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400">
                <a:latin typeface="Calibri"/>
                <a:cs typeface="Calibri"/>
              </a:rPr>
              <a:t>Difficulty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detection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non-</a:t>
            </a:r>
            <a:r>
              <a:rPr dirty="0" sz="2400">
                <a:latin typeface="Calibri"/>
                <a:cs typeface="Calibri"/>
              </a:rPr>
              <a:t>coding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regions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400" spc="-20">
                <a:latin typeface="Calibri"/>
                <a:cs typeface="Calibri"/>
              </a:rPr>
              <a:t>Reference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strain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bias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400">
                <a:latin typeface="Calibri"/>
                <a:cs typeface="Calibri"/>
              </a:rPr>
              <a:t>Limited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genome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coverage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716" y="981455"/>
            <a:ext cx="13169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Summary: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283716" y="1655571"/>
            <a:ext cx="58356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2000">
                <a:latin typeface="Calibri"/>
                <a:cs typeface="Calibri"/>
              </a:rPr>
              <a:t>Nucleotide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hybridization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000" spc="-10">
                <a:latin typeface="Calibri"/>
                <a:cs typeface="Calibri"/>
              </a:rPr>
              <a:t>In-</a:t>
            </a:r>
            <a:r>
              <a:rPr dirty="0" sz="2000">
                <a:latin typeface="Calibri"/>
                <a:cs typeface="Calibri"/>
              </a:rPr>
              <a:t>situ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spotted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technique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000">
                <a:latin typeface="Calibri"/>
                <a:cs typeface="Calibri"/>
              </a:rPr>
              <a:t>Role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cancer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diagnostics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personalized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medicine.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7796" y="1359661"/>
            <a:ext cx="9330055" cy="34036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6350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Wilson,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Walker, </a:t>
            </a:r>
            <a:r>
              <a:rPr dirty="0" sz="1800">
                <a:latin typeface="Calibri"/>
                <a:cs typeface="Calibri"/>
              </a:rPr>
              <a:t>J.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(2010)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Principles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Techniques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Biochemistry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Molecular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Biology. Cambridge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University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Press,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Cambridge.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Nelson,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L.,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Cox,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(2017).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Lehninger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principles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biochemistry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(7th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ed.).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W.H.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Freeman.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5"/>
              </a:lnSpc>
              <a:spcBef>
                <a:spcPts val="7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Sambrook,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Russell,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95">
                <a:latin typeface="Calibri"/>
                <a:cs typeface="Calibri"/>
              </a:rPr>
              <a:t>D.W.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(2001)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Molecular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Cloning: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Laboratory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Manual.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3rd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Edition,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Vol.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1,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dirty="0" sz="1800">
                <a:latin typeface="Calibri"/>
                <a:cs typeface="Calibri"/>
              </a:rPr>
              <a:t>Cold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Spring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Harbor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Laboratory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Press,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York.</a:t>
            </a:r>
            <a:endParaRPr sz="1800">
              <a:latin typeface="Calibri"/>
              <a:cs typeface="Calibri"/>
            </a:endParaRPr>
          </a:p>
          <a:p>
            <a:pPr marL="241300" marR="488315" indent="-228600">
              <a:lnSpc>
                <a:spcPts val="1939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Molecular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Diagnostics: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Techniques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Clinical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Laboratory"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Wayne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W. </a:t>
            </a:r>
            <a:r>
              <a:rPr dirty="0" sz="1800">
                <a:latin typeface="Calibri"/>
                <a:cs typeface="Calibri"/>
              </a:rPr>
              <a:t>Grody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Robert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Nakamura</a:t>
            </a:r>
            <a:endParaRPr sz="1800">
              <a:latin typeface="Calibri"/>
              <a:cs typeface="Calibri"/>
            </a:endParaRPr>
          </a:p>
          <a:p>
            <a:pPr marL="241300" marR="113030" indent="-228600">
              <a:lnSpc>
                <a:spcPts val="1939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Govindarajan </a:t>
            </a:r>
            <a:r>
              <a:rPr dirty="0" sz="1800">
                <a:latin typeface="Calibri"/>
                <a:cs typeface="Calibri"/>
              </a:rPr>
              <a:t>R,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Duraiyan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J,</a:t>
            </a:r>
            <a:r>
              <a:rPr dirty="0" sz="1800" spc="-10">
                <a:latin typeface="Calibri"/>
                <a:cs typeface="Calibri"/>
              </a:rPr>
              <a:t> Kaliyappan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Palanisamy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Microarray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applications.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Pharm </a:t>
            </a:r>
            <a:r>
              <a:rPr dirty="0" sz="1800">
                <a:latin typeface="Calibri"/>
                <a:cs typeface="Calibri"/>
              </a:rPr>
              <a:t>Bioallied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Sci.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2012;4(Suppl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2):S310-</a:t>
            </a:r>
            <a:r>
              <a:rPr dirty="0" sz="1800">
                <a:latin typeface="Calibri"/>
                <a:cs typeface="Calibri"/>
              </a:rPr>
              <a:t>S312.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doi:10.4103/0975-7406.100283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Bumgarner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Overview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DNA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microarrays: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types,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applications,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future.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Curr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Protoc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Mol </a:t>
            </a:r>
            <a:r>
              <a:rPr dirty="0" sz="1800">
                <a:latin typeface="Calibri"/>
                <a:cs typeface="Calibri"/>
              </a:rPr>
              <a:t>Biol.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2013;Chapter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22:Unit-</a:t>
            </a:r>
            <a:r>
              <a:rPr dirty="0" sz="1800">
                <a:latin typeface="Calibri"/>
                <a:cs typeface="Calibri"/>
              </a:rPr>
              <a:t>22.1..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doi:10.1002/0471142727.mb2201s101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018" y="1600200"/>
            <a:ext cx="19907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DNA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 microarray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82217" y="2425903"/>
            <a:ext cx="2291080" cy="103886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Concept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Principle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Mechanism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Application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920" y="2337816"/>
            <a:ext cx="504317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2600" spc="-10">
                <a:solidFill>
                  <a:srgbClr val="008080"/>
                </a:solidFill>
              </a:rPr>
              <a:t>COMPREHENSIVE</a:t>
            </a:r>
            <a:r>
              <a:rPr dirty="0" sz="2600" spc="-3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MOLECULAR </a:t>
            </a:r>
            <a:r>
              <a:rPr dirty="0" sz="2600">
                <a:solidFill>
                  <a:srgbClr val="008080"/>
                </a:solidFill>
              </a:rPr>
              <a:t>DIAGNOSTICS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>
                <a:solidFill>
                  <a:srgbClr val="008080"/>
                </a:solidFill>
              </a:rPr>
              <a:t>AND</a:t>
            </a:r>
            <a:r>
              <a:rPr dirty="0" sz="2600" spc="-85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ADVANCED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GENE </a:t>
            </a:r>
            <a:r>
              <a:rPr dirty="0" sz="2600">
                <a:solidFill>
                  <a:srgbClr val="008080"/>
                </a:solidFill>
              </a:rPr>
              <a:t>EXPRESSION</a:t>
            </a:r>
            <a:r>
              <a:rPr dirty="0" sz="2600" spc="-10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ANALYSIS</a:t>
            </a:r>
            <a:endParaRPr sz="26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1957" y="3548126"/>
            <a:ext cx="711708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661795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algn="ctr" marR="1658620">
              <a:lnSpc>
                <a:spcPct val="100000"/>
              </a:lnSpc>
              <a:spcBef>
                <a:spcPts val="25"/>
              </a:spcBef>
            </a:pP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Prof.</a:t>
            </a:r>
            <a:r>
              <a:rPr dirty="0" sz="20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Aritri</a:t>
            </a:r>
            <a:r>
              <a:rPr dirty="0" sz="20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Bir</a:t>
            </a:r>
            <a:endParaRPr sz="2000">
              <a:latin typeface="Calibri"/>
              <a:cs typeface="Calibri"/>
            </a:endParaRPr>
          </a:p>
          <a:p>
            <a:pPr algn="ctr" marR="1658620">
              <a:lnSpc>
                <a:spcPct val="100000"/>
              </a:lnSpc>
              <a:spcBef>
                <a:spcPts val="2440"/>
              </a:spcBef>
            </a:pPr>
            <a:r>
              <a:rPr dirty="0" sz="1400" spc="-40" b="1">
                <a:solidFill>
                  <a:srgbClr val="001F5F"/>
                </a:solidFill>
                <a:latin typeface="Calibri"/>
                <a:cs typeface="Calibri"/>
              </a:rPr>
              <a:t>Dr.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B.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C.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Roy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Multi-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Speciality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Medical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Research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Centre</a:t>
            </a:r>
            <a:endParaRPr sz="1400">
              <a:latin typeface="Calibri"/>
              <a:cs typeface="Calibri"/>
            </a:endParaRPr>
          </a:p>
          <a:p>
            <a:pPr algn="ctr" marR="1659255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Indian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Institute</a:t>
            </a:r>
            <a:r>
              <a:rPr dirty="0" sz="14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Technology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Kharagpur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205300"/>
              </a:lnSpc>
              <a:spcBef>
                <a:spcPts val="195"/>
              </a:spcBef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Module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4: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Tools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Molecular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diagnostics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Gene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expression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Analysis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(III)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Lecture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17:</a:t>
            </a: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FISH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Fluorescence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situ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Hybridization)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25018" y="1555826"/>
            <a:ext cx="5107305" cy="166878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latin typeface="Calibri"/>
                <a:cs typeface="Calibri"/>
              </a:rPr>
              <a:t>Fluorescence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situ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Hybridization</a:t>
            </a:r>
            <a:endParaRPr sz="28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400">
                <a:latin typeface="Calibri"/>
                <a:cs typeface="Calibri"/>
              </a:rPr>
              <a:t>Concept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Principle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400" spc="-10">
                <a:latin typeface="Calibri"/>
                <a:cs typeface="Calibri"/>
              </a:rPr>
              <a:t>Mechanism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400" spc="-10"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686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Fluorescence</a:t>
            </a:r>
            <a:r>
              <a:rPr dirty="0" sz="3600" spc="-80"/>
              <a:t> </a:t>
            </a:r>
            <a:r>
              <a:rPr dirty="0" sz="3600" spc="-10"/>
              <a:t>in-</a:t>
            </a:r>
            <a:r>
              <a:rPr dirty="0" sz="3600"/>
              <a:t>situ</a:t>
            </a:r>
            <a:r>
              <a:rPr dirty="0" sz="3600" spc="-100"/>
              <a:t> </a:t>
            </a:r>
            <a:r>
              <a:rPr dirty="0" sz="3600" spc="-10"/>
              <a:t>Hybridization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0736" y="1230121"/>
            <a:ext cx="10320020" cy="37255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323215" indent="-228600">
              <a:lnSpc>
                <a:spcPts val="2590"/>
              </a:lnSpc>
              <a:spcBef>
                <a:spcPts val="42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situ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hybridizations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molecular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cytogenetic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method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detection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localization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specific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sequence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inside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situ).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Wingdings"/>
              <a:buChar char="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First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situ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hybridization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experiments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1969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(Gall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Pardue,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1969)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spcBef>
                <a:spcPts val="715"/>
              </a:spcBef>
              <a:buClr>
                <a:srgbClr val="000000"/>
              </a:buClr>
              <a:buFont typeface="Wingdings"/>
              <a:buChar char=""/>
              <a:tabLst>
                <a:tab pos="309245" algn="l"/>
              </a:tabLst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ISH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situ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hybridization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technique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probe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tagged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fluorophore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Principle:</a:t>
            </a:r>
            <a:endParaRPr sz="2400">
              <a:latin typeface="Calibri"/>
              <a:cs typeface="Calibri"/>
            </a:endParaRPr>
          </a:p>
          <a:p>
            <a:pPr marL="394335" marR="814705">
              <a:lnSpc>
                <a:spcPct val="100000"/>
              </a:lnSpc>
              <a:spcBef>
                <a:spcPts val="645"/>
              </a:spcBef>
            </a:pPr>
            <a:r>
              <a:rPr dirty="0" sz="2400">
                <a:latin typeface="Calibri"/>
                <a:cs typeface="Calibri"/>
              </a:rPr>
              <a:t>“Probe”—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small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piece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purified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tagged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fluorescent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dye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finds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binds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matching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(complementary)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sequence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set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chromosomes.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7602"/>
            <a:ext cx="5263133" cy="460171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86019" y="1314830"/>
            <a:ext cx="2886710" cy="120015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algn="ctr" marL="281940" marR="274320" indent="-1270">
              <a:lnSpc>
                <a:spcPct val="100000"/>
              </a:lnSpc>
              <a:spcBef>
                <a:spcPts val="1370"/>
              </a:spcBef>
            </a:pPr>
            <a:r>
              <a:rPr dirty="0" sz="1800">
                <a:latin typeface="Calibri"/>
                <a:cs typeface="Calibri"/>
              </a:rPr>
              <a:t>PROBE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(Labelled) </a:t>
            </a:r>
            <a:r>
              <a:rPr dirty="0" sz="1800">
                <a:latin typeface="Calibri"/>
                <a:cs typeface="Calibri"/>
              </a:rPr>
              <a:t>indirectly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hapten/ </a:t>
            </a:r>
            <a:r>
              <a:rPr dirty="0" sz="1800">
                <a:latin typeface="Calibri"/>
                <a:cs typeface="Calibri"/>
              </a:rPr>
              <a:t>directly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fluorophore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479160" y="2647569"/>
            <a:ext cx="5786120" cy="9525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377190" marR="255270" indent="-28575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377190" algn="l"/>
              </a:tabLst>
            </a:pPr>
            <a:r>
              <a:rPr dirty="0" sz="1800">
                <a:latin typeface="Calibri"/>
                <a:cs typeface="Calibri"/>
              </a:rPr>
              <a:t>Direct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labelling: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fluorescein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(fluorescein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isothiocyanate, </a:t>
            </a:r>
            <a:r>
              <a:rPr dirty="0" sz="1800">
                <a:latin typeface="Calibri"/>
                <a:cs typeface="Calibri"/>
              </a:rPr>
              <a:t>FITC),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rhodamine,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Cy2,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Cy3,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Cy5,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AMCA.</a:t>
            </a:r>
            <a:endParaRPr sz="180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dirty="0" sz="1800">
                <a:latin typeface="Calibri"/>
                <a:cs typeface="Calibri"/>
              </a:rPr>
              <a:t>Indirect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labelling: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biotin,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digoxigenin,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dinitrophenol.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9391" y="511555"/>
            <a:ext cx="649160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0">
                <a:latin typeface="Calibri"/>
                <a:cs typeface="Calibri"/>
              </a:rPr>
              <a:t>Principle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of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fluorescence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in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situ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hybridization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79160" y="3732657"/>
            <a:ext cx="3131820" cy="923925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377190" algn="l"/>
              </a:tabLst>
            </a:pPr>
            <a:r>
              <a:rPr dirty="0" sz="1800">
                <a:latin typeface="Calibri"/>
                <a:cs typeface="Calibri"/>
              </a:rPr>
              <a:t>Nick </a:t>
            </a:r>
            <a:r>
              <a:rPr dirty="0" sz="1800" spc="-10">
                <a:latin typeface="Calibri"/>
                <a:cs typeface="Calibri"/>
              </a:rPr>
              <a:t>translation</a:t>
            </a:r>
            <a:endParaRPr sz="180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dirty="0" sz="1800">
                <a:latin typeface="Calibri"/>
                <a:cs typeface="Calibri"/>
              </a:rPr>
              <a:t>Random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primer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labeling</a:t>
            </a:r>
            <a:endParaRPr sz="180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dirty="0" sz="1800">
                <a:latin typeface="Calibri"/>
                <a:cs typeface="Calibri"/>
              </a:rPr>
              <a:t>PCR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tagged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nucleotide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739" y="5975603"/>
            <a:ext cx="631761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i="1">
                <a:latin typeface="Calibri"/>
                <a:cs typeface="Calibri"/>
              </a:rPr>
              <a:t>Speicher</a:t>
            </a:r>
            <a:r>
              <a:rPr dirty="0" sz="800" spc="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MR,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Carter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NP.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The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new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cytogenetics: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blurring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the</a:t>
            </a:r>
            <a:r>
              <a:rPr dirty="0" sz="800" spc="-10" i="1">
                <a:latin typeface="Calibri"/>
                <a:cs typeface="Calibri"/>
              </a:rPr>
              <a:t> boundaries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with</a:t>
            </a:r>
            <a:r>
              <a:rPr dirty="0" sz="800" spc="-10" i="1">
                <a:latin typeface="Calibri"/>
                <a:cs typeface="Calibri"/>
              </a:rPr>
              <a:t> molecular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biology.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Nat</a:t>
            </a:r>
            <a:r>
              <a:rPr dirty="0" sz="800" spc="-2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Rev</a:t>
            </a:r>
            <a:r>
              <a:rPr dirty="0" sz="800" spc="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Genet.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2005;6(10):782-792.</a:t>
            </a:r>
            <a:r>
              <a:rPr dirty="0" sz="800" spc="-2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doi:10.1038/nrg1692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7602"/>
            <a:ext cx="5263133" cy="460171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86019" y="1314830"/>
            <a:ext cx="2886710" cy="120015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algn="ctr" marL="281940" marR="274320" indent="-1270">
              <a:lnSpc>
                <a:spcPct val="100000"/>
              </a:lnSpc>
              <a:spcBef>
                <a:spcPts val="1370"/>
              </a:spcBef>
            </a:pPr>
            <a:r>
              <a:rPr dirty="0" sz="1800">
                <a:latin typeface="Calibri"/>
                <a:cs typeface="Calibri"/>
              </a:rPr>
              <a:t>PROBE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(Labelled) </a:t>
            </a:r>
            <a:r>
              <a:rPr dirty="0" sz="1800">
                <a:latin typeface="Calibri"/>
                <a:cs typeface="Calibri"/>
              </a:rPr>
              <a:t>indirectly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hapten/ </a:t>
            </a:r>
            <a:r>
              <a:rPr dirty="0" sz="1800">
                <a:latin typeface="Calibri"/>
                <a:cs typeface="Calibri"/>
              </a:rPr>
              <a:t>directly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fluorophore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5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540877" y="1314830"/>
            <a:ext cx="3086100" cy="1200150"/>
          </a:xfrm>
          <a:prstGeom prst="rect">
            <a:avLst/>
          </a:prstGeom>
          <a:solidFill>
            <a:srgbClr val="FFFFFF"/>
          </a:solidFill>
          <a:ln w="12953">
            <a:solidFill>
              <a:srgbClr val="000000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dirty="0" sz="1800" spc="-10">
                <a:latin typeface="Calibri"/>
                <a:cs typeface="Calibri"/>
              </a:rPr>
              <a:t>SAMPLE</a:t>
            </a:r>
            <a:endParaRPr sz="1800">
              <a:latin typeface="Calibri"/>
              <a:cs typeface="Calibri"/>
            </a:endParaRPr>
          </a:p>
          <a:p>
            <a:pPr algn="ctr" marL="96520" marR="88265" indent="-190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DNA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either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interphase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cells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metaphase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chromosomes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66584" y="2649092"/>
            <a:ext cx="2886710" cy="448309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827405">
              <a:lnSpc>
                <a:spcPct val="100000"/>
              </a:lnSpc>
              <a:spcBef>
                <a:spcPts val="565"/>
              </a:spcBef>
            </a:pPr>
            <a:r>
              <a:rPr dirty="0" sz="1800" spc="-10">
                <a:latin typeface="Calibri"/>
                <a:cs typeface="Calibri"/>
              </a:rPr>
              <a:t>Denaturation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47028" y="3192398"/>
            <a:ext cx="4925695" cy="379095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292100">
              <a:lnSpc>
                <a:spcPct val="100000"/>
              </a:lnSpc>
              <a:spcBef>
                <a:spcPts val="305"/>
              </a:spcBef>
            </a:pPr>
            <a:r>
              <a:rPr dirty="0" sz="1800">
                <a:solidFill>
                  <a:srgbClr val="202020"/>
                </a:solidFill>
                <a:latin typeface="Cambria"/>
                <a:cs typeface="Cambria"/>
              </a:rPr>
              <a:t>annealing</a:t>
            </a:r>
            <a:r>
              <a:rPr dirty="0" sz="1800" spc="-5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dirty="0" sz="1800" spc="-4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02020"/>
                </a:solidFill>
                <a:latin typeface="Cambria"/>
                <a:cs typeface="Cambria"/>
              </a:rPr>
              <a:t>complementary</a:t>
            </a:r>
            <a:r>
              <a:rPr dirty="0" sz="1800" spc="-4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02020"/>
                </a:solidFill>
                <a:latin typeface="Cambria"/>
                <a:cs typeface="Cambria"/>
              </a:rPr>
              <a:t>DNA</a:t>
            </a:r>
            <a:r>
              <a:rPr dirty="0" sz="1800" spc="-4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02020"/>
                </a:solidFill>
                <a:latin typeface="Cambria"/>
                <a:cs typeface="Cambria"/>
              </a:rPr>
              <a:t>sequences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7075" y="3683889"/>
            <a:ext cx="2776220" cy="379095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295"/>
              </a:spcBef>
            </a:pPr>
            <a:r>
              <a:rPr dirty="0" sz="1800">
                <a:latin typeface="Calibri"/>
                <a:cs typeface="Calibri"/>
              </a:rPr>
              <a:t>Fluorescence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microscopy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9391" y="511555"/>
            <a:ext cx="649160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0">
                <a:latin typeface="Calibri"/>
                <a:cs typeface="Calibri"/>
              </a:rPr>
              <a:t>Principle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of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fluorescence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in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situ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hybridization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739" y="4483607"/>
            <a:ext cx="9991090" cy="163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62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Indirect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labelling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6019165" marR="5080" indent="-285750">
              <a:lnSpc>
                <a:spcPct val="100000"/>
              </a:lnSpc>
              <a:buFont typeface="Wingdings"/>
              <a:buChar char=""/>
              <a:tabLst>
                <a:tab pos="6019165" algn="l"/>
              </a:tabLst>
            </a:pPr>
            <a:r>
              <a:rPr dirty="0" sz="1800">
                <a:latin typeface="Calibri"/>
                <a:cs typeface="Calibri"/>
              </a:rPr>
              <a:t>Enzymatic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fluorochrome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emitting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colored </a:t>
            </a:r>
            <a:r>
              <a:rPr dirty="0" sz="1800">
                <a:latin typeface="Calibri"/>
                <a:cs typeface="Calibri"/>
              </a:rPr>
              <a:t>signals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hybridization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site</a:t>
            </a:r>
            <a:endParaRPr sz="1800">
              <a:latin typeface="Calibri"/>
              <a:cs typeface="Calibri"/>
            </a:endParaRPr>
          </a:p>
          <a:p>
            <a:pPr marL="6019165" marR="586740" indent="-285750">
              <a:lnSpc>
                <a:spcPct val="100000"/>
              </a:lnSpc>
              <a:buFont typeface="Wingdings"/>
              <a:buChar char=""/>
              <a:tabLst>
                <a:tab pos="6019165" algn="l"/>
              </a:tabLst>
            </a:pPr>
            <a:r>
              <a:rPr dirty="0" sz="1800">
                <a:latin typeface="Calibri"/>
                <a:cs typeface="Calibri"/>
              </a:rPr>
              <a:t>Immunological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binding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antibodies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antigens.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800" i="1">
                <a:latin typeface="Calibri"/>
                <a:cs typeface="Calibri"/>
              </a:rPr>
              <a:t>Speicher</a:t>
            </a:r>
            <a:r>
              <a:rPr dirty="0" sz="800" spc="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MR,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Carter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NP.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The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new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cytogenetics: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blurring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the</a:t>
            </a:r>
            <a:r>
              <a:rPr dirty="0" sz="800" spc="-10" i="1">
                <a:latin typeface="Calibri"/>
                <a:cs typeface="Calibri"/>
              </a:rPr>
              <a:t> boundaries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with</a:t>
            </a:r>
            <a:r>
              <a:rPr dirty="0" sz="800" spc="-10" i="1">
                <a:latin typeface="Calibri"/>
                <a:cs typeface="Calibri"/>
              </a:rPr>
              <a:t> molecular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biology.</a:t>
            </a:r>
            <a:r>
              <a:rPr dirty="0" sz="800" spc="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Nat</a:t>
            </a:r>
            <a:r>
              <a:rPr dirty="0" sz="800" spc="-2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Rev</a:t>
            </a:r>
            <a:r>
              <a:rPr dirty="0" sz="800" spc="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Genet.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2005;6(10):782-792.</a:t>
            </a:r>
            <a:r>
              <a:rPr dirty="0" sz="800" spc="-2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doi:10.1038/nrg1692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654" y="539496"/>
            <a:ext cx="52997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The</a:t>
            </a:r>
            <a:r>
              <a:rPr dirty="0" sz="2400" spc="-4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process</a:t>
            </a:r>
            <a:r>
              <a:rPr dirty="0" sz="2400" spc="-3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is</a:t>
            </a:r>
            <a:r>
              <a:rPr dirty="0" sz="2400" spc="-3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done</a:t>
            </a:r>
            <a:r>
              <a:rPr dirty="0" sz="2400" spc="-4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in</a:t>
            </a:r>
            <a:r>
              <a:rPr dirty="0" sz="2400" spc="-4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3</a:t>
            </a:r>
            <a:r>
              <a:rPr dirty="0" sz="2400" spc="-5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main</a:t>
            </a:r>
            <a:r>
              <a:rPr dirty="0" sz="2400" spc="-35">
                <a:solidFill>
                  <a:srgbClr val="000000"/>
                </a:solidFill>
              </a:rPr>
              <a:t> </a:t>
            </a:r>
            <a:r>
              <a:rPr dirty="0" sz="2400" spc="-10">
                <a:solidFill>
                  <a:srgbClr val="000000"/>
                </a:solidFill>
              </a:rPr>
              <a:t>procedures:</a:t>
            </a:r>
            <a:endParaRPr sz="2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6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654" y="905255"/>
            <a:ext cx="9177655" cy="4836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Tissue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preparation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(pre-</a:t>
            </a:r>
            <a:r>
              <a:rPr dirty="0" sz="2400" spc="-10">
                <a:latin typeface="Calibri"/>
                <a:cs typeface="Calibri"/>
              </a:rPr>
              <a:t>hybridization)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400" spc="-10">
                <a:latin typeface="Calibri"/>
                <a:cs typeface="Calibri"/>
              </a:rPr>
              <a:t>Hybridization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Washing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(post-</a:t>
            </a:r>
            <a:r>
              <a:rPr dirty="0" sz="2400" spc="-10">
                <a:latin typeface="Calibri"/>
                <a:cs typeface="Calibri"/>
              </a:rPr>
              <a:t>hybridization)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Detection</a:t>
            </a:r>
            <a:endParaRPr sz="2400">
              <a:latin typeface="Calibri"/>
              <a:cs typeface="Calibri"/>
            </a:endParaRPr>
          </a:p>
          <a:p>
            <a:pPr lvl="1" marL="3769995" indent="-285115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3769995" algn="l"/>
              </a:tabLst>
            </a:pPr>
            <a:r>
              <a:rPr dirty="0" sz="2000" spc="-10">
                <a:solidFill>
                  <a:srgbClr val="181B0D"/>
                </a:solidFill>
                <a:latin typeface="Calibri"/>
                <a:cs typeface="Calibri"/>
              </a:rPr>
              <a:t>Frozen</a:t>
            </a:r>
            <a:r>
              <a:rPr dirty="0" sz="2000" spc="-9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81B0D"/>
                </a:solidFill>
                <a:latin typeface="Calibri"/>
                <a:cs typeface="Calibri"/>
              </a:rPr>
              <a:t>sections</a:t>
            </a:r>
            <a:endParaRPr sz="2000">
              <a:latin typeface="Calibri"/>
              <a:cs typeface="Calibri"/>
            </a:endParaRPr>
          </a:p>
          <a:p>
            <a:pPr lvl="1" marL="3769995" indent="-285115">
              <a:lnSpc>
                <a:spcPct val="100000"/>
              </a:lnSpc>
              <a:buFont typeface="Arial MT"/>
              <a:buChar char="•"/>
              <a:tabLst>
                <a:tab pos="3769995" algn="l"/>
              </a:tabLst>
            </a:pPr>
            <a:r>
              <a:rPr dirty="0" sz="2000" spc="-10">
                <a:solidFill>
                  <a:srgbClr val="181B0D"/>
                </a:solidFill>
                <a:latin typeface="Calibri"/>
                <a:cs typeface="Calibri"/>
              </a:rPr>
              <a:t>Paraffin</a:t>
            </a:r>
            <a:r>
              <a:rPr dirty="0" sz="2000" spc="-65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81B0D"/>
                </a:solidFill>
                <a:latin typeface="Calibri"/>
                <a:cs typeface="Calibri"/>
              </a:rPr>
              <a:t>embedded</a:t>
            </a:r>
            <a:r>
              <a:rPr dirty="0" sz="2000" spc="-75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81B0D"/>
                </a:solidFill>
                <a:latin typeface="Calibri"/>
                <a:cs typeface="Calibri"/>
              </a:rPr>
              <a:t>sections</a:t>
            </a:r>
            <a:endParaRPr sz="2000">
              <a:latin typeface="Calibri"/>
              <a:cs typeface="Calibri"/>
            </a:endParaRPr>
          </a:p>
          <a:p>
            <a:pPr lvl="1" marL="3769995" indent="-28511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69995" algn="l"/>
              </a:tabLst>
            </a:pPr>
            <a:r>
              <a:rPr dirty="0" sz="2000">
                <a:solidFill>
                  <a:srgbClr val="181B0D"/>
                </a:solidFill>
                <a:latin typeface="Calibri"/>
                <a:cs typeface="Calibri"/>
              </a:rPr>
              <a:t>Cells</a:t>
            </a:r>
            <a:r>
              <a:rPr dirty="0" sz="2000" spc="-35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81B0D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81B0D"/>
                </a:solidFill>
                <a:latin typeface="Calibri"/>
                <a:cs typeface="Calibri"/>
              </a:rPr>
              <a:t>suspension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42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484879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Calibri"/>
                <a:cs typeface="Calibri"/>
              </a:rPr>
              <a:t>Hybridization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Washing:-</a:t>
            </a:r>
            <a:endParaRPr sz="2000">
              <a:latin typeface="Calibri"/>
              <a:cs typeface="Calibri"/>
            </a:endParaRPr>
          </a:p>
          <a:p>
            <a:pPr lvl="1" marL="3770629" marR="5080" indent="-285750">
              <a:lnSpc>
                <a:spcPct val="100000"/>
              </a:lnSpc>
              <a:buFont typeface="Arial MT"/>
              <a:buChar char="•"/>
              <a:tabLst>
                <a:tab pos="3770629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hybridization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done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mixing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single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strand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denaturated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target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DNA.</a:t>
            </a:r>
            <a:endParaRPr sz="2000">
              <a:latin typeface="Calibri"/>
              <a:cs typeface="Calibri"/>
            </a:endParaRPr>
          </a:p>
          <a:p>
            <a:pPr lvl="1" marL="3769995" indent="-285115">
              <a:lnSpc>
                <a:spcPct val="100000"/>
              </a:lnSpc>
              <a:buFont typeface="Arial MT"/>
              <a:buChar char="•"/>
              <a:tabLst>
                <a:tab pos="3769995" algn="l"/>
              </a:tabLst>
            </a:pPr>
            <a:r>
              <a:rPr dirty="0" sz="2000" spc="-10">
                <a:latin typeface="Calibri"/>
                <a:cs typeface="Calibri"/>
              </a:rPr>
              <a:t>Denaturation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heating</a:t>
            </a:r>
            <a:endParaRPr sz="2000">
              <a:latin typeface="Calibri"/>
              <a:cs typeface="Calibri"/>
            </a:endParaRPr>
          </a:p>
          <a:p>
            <a:pPr lvl="1" marL="3769995" indent="-285115">
              <a:lnSpc>
                <a:spcPct val="100000"/>
              </a:lnSpc>
              <a:buFont typeface="Arial MT"/>
              <a:buChar char="•"/>
              <a:tabLst>
                <a:tab pos="3769995" algn="l"/>
              </a:tabLst>
            </a:pPr>
            <a:r>
              <a:rPr dirty="0" sz="2000" spc="-10">
                <a:latin typeface="Calibri"/>
                <a:cs typeface="Calibri"/>
              </a:rPr>
              <a:t>Overnight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incubation</a:t>
            </a:r>
            <a:endParaRPr sz="2000">
              <a:latin typeface="Calibri"/>
              <a:cs typeface="Calibri"/>
            </a:endParaRPr>
          </a:p>
          <a:p>
            <a:pPr lvl="1" marL="3769995" indent="-285115">
              <a:lnSpc>
                <a:spcPct val="100000"/>
              </a:lnSpc>
              <a:buFont typeface="Arial MT"/>
              <a:buChar char="•"/>
              <a:tabLst>
                <a:tab pos="3769995" algn="l"/>
              </a:tabLst>
            </a:pPr>
            <a:r>
              <a:rPr dirty="0" sz="2000">
                <a:latin typeface="Calibri"/>
                <a:cs typeface="Calibri"/>
              </a:rPr>
              <a:t>Serial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washing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remove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unbound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320658" y="1183005"/>
            <a:ext cx="2494280" cy="4297680"/>
          </a:xfrm>
          <a:custGeom>
            <a:avLst/>
            <a:gdLst/>
            <a:ahLst/>
            <a:cxnLst/>
            <a:rect l="l" t="t" r="r" b="b"/>
            <a:pathLst>
              <a:path w="2494279" h="4297680">
                <a:moveTo>
                  <a:pt x="85089" y="0"/>
                </a:moveTo>
                <a:lnTo>
                  <a:pt x="85089" y="4297680"/>
                </a:lnTo>
              </a:path>
              <a:path w="2494279" h="4297680">
                <a:moveTo>
                  <a:pt x="0" y="365760"/>
                </a:moveTo>
                <a:lnTo>
                  <a:pt x="2494152" y="3657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66700" y="905255"/>
          <a:ext cx="10463530" cy="5037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015"/>
                <a:gridCol w="3996690"/>
                <a:gridCol w="2332989"/>
              </a:tblGrid>
              <a:tr h="636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9652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Chromosome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painting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probes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8288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Repetitive</a:t>
                      </a:r>
                      <a:r>
                        <a:rPr dirty="0" sz="18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sequence</a:t>
                      </a:r>
                      <a:r>
                        <a:rPr dirty="0" sz="1800" spc="-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probes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Locus-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probes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</a:tr>
              <a:tr h="4400550">
                <a:tc>
                  <a:txBody>
                    <a:bodyPr/>
                    <a:lstStyle/>
                    <a:p>
                      <a:pPr marL="377190" marR="36195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Chromosome-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composite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probe pools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8445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DNA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single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type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(PCR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amplified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labelled)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147320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Homogenous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“paint”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highlights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entire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79756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Visualization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individual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chromosomes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metaphase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interphase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cells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87185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Identification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chromosomal aberrations.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Simultaneous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painting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every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human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chromosome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colors.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3709" marR="496570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473709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chromosomal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regions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structures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contain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short sequences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73709" marR="55245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73709" algn="l"/>
                        </a:tabLst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Pan-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telomeric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tandemly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repeated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(TTAGGG) sequences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73709" marR="43180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473709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Centromeric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α-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β-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satellite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sequences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flanking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centromeres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just" lvl="1" marL="930910" marR="209550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930910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Monosomy,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trisomy,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other aneuploidies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leukemias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solid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tumors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24130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Genomic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cloned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particular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region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2280" marR="288925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Detection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translocations, inversions,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deletions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both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metaphase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interphase.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0000"/>
                </a:solidFill>
              </a:rPr>
              <a:t>Type</a:t>
            </a:r>
            <a:r>
              <a:rPr dirty="0" sz="2800" spc="-6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of</a:t>
            </a:r>
            <a:r>
              <a:rPr dirty="0" sz="2800" spc="-6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Probes</a:t>
            </a:r>
            <a:endParaRPr sz="2800"/>
          </a:p>
        </p:txBody>
      </p:sp>
      <p:grpSp>
        <p:nvGrpSpPr>
          <p:cNvPr id="5" name="object 5" descr=""/>
          <p:cNvGrpSpPr/>
          <p:nvPr/>
        </p:nvGrpSpPr>
        <p:grpSpPr>
          <a:xfrm>
            <a:off x="8258509" y="896874"/>
            <a:ext cx="3410585" cy="5059045"/>
            <a:chOff x="8258509" y="896874"/>
            <a:chExt cx="3410585" cy="5059045"/>
          </a:xfrm>
        </p:grpSpPr>
        <p:sp>
          <p:nvSpPr>
            <p:cNvPr id="6" name="object 6" descr=""/>
            <p:cNvSpPr/>
            <p:nvPr/>
          </p:nvSpPr>
          <p:spPr>
            <a:xfrm>
              <a:off x="8265100" y="903351"/>
              <a:ext cx="3397250" cy="5046345"/>
            </a:xfrm>
            <a:custGeom>
              <a:avLst/>
              <a:gdLst/>
              <a:ahLst/>
              <a:cxnLst/>
              <a:rect l="l" t="t" r="r" b="b"/>
              <a:pathLst>
                <a:path w="3397250" h="5046345">
                  <a:moveTo>
                    <a:pt x="2821110" y="0"/>
                  </a:moveTo>
                  <a:lnTo>
                    <a:pt x="2773664" y="6489"/>
                  </a:lnTo>
                  <a:lnTo>
                    <a:pt x="2678701" y="19028"/>
                  </a:lnTo>
                  <a:lnTo>
                    <a:pt x="2631329" y="25956"/>
                  </a:lnTo>
                  <a:lnTo>
                    <a:pt x="2584128" y="33909"/>
                  </a:lnTo>
                  <a:lnTo>
                    <a:pt x="2550078" y="41652"/>
                  </a:lnTo>
                  <a:lnTo>
                    <a:pt x="2482740" y="60519"/>
                  </a:lnTo>
                  <a:lnTo>
                    <a:pt x="2448619" y="67690"/>
                  </a:lnTo>
                  <a:lnTo>
                    <a:pt x="2318509" y="87824"/>
                  </a:lnTo>
                  <a:lnTo>
                    <a:pt x="2216216" y="102852"/>
                  </a:lnTo>
                  <a:lnTo>
                    <a:pt x="2138112" y="113532"/>
                  </a:lnTo>
                  <a:lnTo>
                    <a:pt x="2080568" y="120625"/>
                  </a:lnTo>
                  <a:lnTo>
                    <a:pt x="2039958" y="124888"/>
                  </a:lnTo>
                  <a:lnTo>
                    <a:pt x="1978792" y="128477"/>
                  </a:lnTo>
                  <a:lnTo>
                    <a:pt x="1969487" y="129394"/>
                  </a:lnTo>
                  <a:lnTo>
                    <a:pt x="1957162" y="131654"/>
                  </a:lnTo>
                  <a:lnTo>
                    <a:pt x="1925076" y="139220"/>
                  </a:lnTo>
                  <a:lnTo>
                    <a:pt x="1805110" y="169290"/>
                  </a:lnTo>
                  <a:lnTo>
                    <a:pt x="1703462" y="165412"/>
                  </a:lnTo>
                  <a:lnTo>
                    <a:pt x="1347631" y="153878"/>
                  </a:lnTo>
                  <a:lnTo>
                    <a:pt x="1246007" y="149902"/>
                  </a:lnTo>
                  <a:lnTo>
                    <a:pt x="1195212" y="147609"/>
                  </a:lnTo>
                  <a:lnTo>
                    <a:pt x="1144430" y="145062"/>
                  </a:lnTo>
                  <a:lnTo>
                    <a:pt x="1093663" y="142221"/>
                  </a:lnTo>
                  <a:lnTo>
                    <a:pt x="1042913" y="139050"/>
                  </a:lnTo>
                  <a:lnTo>
                    <a:pt x="992183" y="135509"/>
                  </a:lnTo>
                  <a:lnTo>
                    <a:pt x="940954" y="121221"/>
                  </a:lnTo>
                  <a:lnTo>
                    <a:pt x="915977" y="110648"/>
                  </a:lnTo>
                  <a:lnTo>
                    <a:pt x="890583" y="101600"/>
                  </a:lnTo>
                  <a:lnTo>
                    <a:pt x="856910" y="92479"/>
                  </a:lnTo>
                  <a:lnTo>
                    <a:pt x="823034" y="84074"/>
                  </a:lnTo>
                  <a:lnTo>
                    <a:pt x="755201" y="67690"/>
                  </a:lnTo>
                  <a:lnTo>
                    <a:pt x="648954" y="73248"/>
                  </a:lnTo>
                  <a:lnTo>
                    <a:pt x="556591" y="77437"/>
                  </a:lnTo>
                  <a:lnTo>
                    <a:pt x="476994" y="80492"/>
                  </a:lnTo>
                  <a:lnTo>
                    <a:pt x="409048" y="82648"/>
                  </a:lnTo>
                  <a:lnTo>
                    <a:pt x="231427" y="86964"/>
                  </a:lnTo>
                  <a:lnTo>
                    <a:pt x="204979" y="88139"/>
                  </a:lnTo>
                  <a:lnTo>
                    <a:pt x="165816" y="92246"/>
                  </a:lnTo>
                  <a:lnTo>
                    <a:pt x="124652" y="106317"/>
                  </a:lnTo>
                  <a:lnTo>
                    <a:pt x="77783" y="135509"/>
                  </a:lnTo>
                  <a:lnTo>
                    <a:pt x="41071" y="176675"/>
                  </a:lnTo>
                  <a:lnTo>
                    <a:pt x="37950" y="199117"/>
                  </a:lnTo>
                  <a:lnTo>
                    <a:pt x="41947" y="223655"/>
                  </a:lnTo>
                  <a:lnTo>
                    <a:pt x="50783" y="250930"/>
                  </a:lnTo>
                  <a:lnTo>
                    <a:pt x="62179" y="281584"/>
                  </a:lnTo>
                  <a:lnTo>
                    <a:pt x="73855" y="316259"/>
                  </a:lnTo>
                  <a:lnTo>
                    <a:pt x="83533" y="355596"/>
                  </a:lnTo>
                  <a:lnTo>
                    <a:pt x="88933" y="400237"/>
                  </a:lnTo>
                  <a:lnTo>
                    <a:pt x="87776" y="450824"/>
                  </a:lnTo>
                  <a:lnTo>
                    <a:pt x="77783" y="508000"/>
                  </a:lnTo>
                  <a:lnTo>
                    <a:pt x="72413" y="518243"/>
                  </a:lnTo>
                  <a:lnTo>
                    <a:pt x="63590" y="526510"/>
                  </a:lnTo>
                  <a:lnTo>
                    <a:pt x="53387" y="533967"/>
                  </a:lnTo>
                  <a:lnTo>
                    <a:pt x="43874" y="541782"/>
                  </a:lnTo>
                  <a:lnTo>
                    <a:pt x="13583" y="1876806"/>
                  </a:lnTo>
                  <a:lnTo>
                    <a:pt x="5930" y="2312252"/>
                  </a:lnTo>
                  <a:lnTo>
                    <a:pt x="1899" y="2648583"/>
                  </a:lnTo>
                  <a:lnTo>
                    <a:pt x="115" y="2937834"/>
                  </a:lnTo>
                  <a:lnTo>
                    <a:pt x="0" y="3181061"/>
                  </a:lnTo>
                  <a:lnTo>
                    <a:pt x="1286" y="3427487"/>
                  </a:lnTo>
                  <a:lnTo>
                    <a:pt x="4121" y="3678250"/>
                  </a:lnTo>
                  <a:lnTo>
                    <a:pt x="7601" y="3882747"/>
                  </a:lnTo>
                  <a:lnTo>
                    <a:pt x="12240" y="4091331"/>
                  </a:lnTo>
                  <a:lnTo>
                    <a:pt x="18112" y="4304584"/>
                  </a:lnTo>
                  <a:lnTo>
                    <a:pt x="25292" y="4523089"/>
                  </a:lnTo>
                  <a:lnTo>
                    <a:pt x="33854" y="4747428"/>
                  </a:lnTo>
                  <a:lnTo>
                    <a:pt x="43874" y="4978184"/>
                  </a:lnTo>
                  <a:lnTo>
                    <a:pt x="82624" y="5004257"/>
                  </a:lnTo>
                  <a:lnTo>
                    <a:pt x="115579" y="5007009"/>
                  </a:lnTo>
                  <a:lnTo>
                    <a:pt x="145474" y="5012042"/>
                  </a:lnTo>
                  <a:lnTo>
                    <a:pt x="153308" y="5022283"/>
                  </a:lnTo>
                  <a:lnTo>
                    <a:pt x="160714" y="5033706"/>
                  </a:lnTo>
                  <a:lnTo>
                    <a:pt x="168977" y="5042765"/>
                  </a:lnTo>
                  <a:lnTo>
                    <a:pt x="259196" y="5039050"/>
                  </a:lnTo>
                  <a:lnTo>
                    <a:pt x="324486" y="5032751"/>
                  </a:lnTo>
                  <a:lnTo>
                    <a:pt x="377851" y="5026465"/>
                  </a:lnTo>
                  <a:lnTo>
                    <a:pt x="421890" y="5019641"/>
                  </a:lnTo>
                  <a:lnTo>
                    <a:pt x="459203" y="5011726"/>
                  </a:lnTo>
                  <a:lnTo>
                    <a:pt x="524047" y="4990419"/>
                  </a:lnTo>
                  <a:lnTo>
                    <a:pt x="593176" y="4958133"/>
                  </a:lnTo>
                  <a:lnTo>
                    <a:pt x="687383" y="4910455"/>
                  </a:lnTo>
                  <a:lnTo>
                    <a:pt x="759261" y="4837770"/>
                  </a:lnTo>
                  <a:lnTo>
                    <a:pt x="790096" y="4807810"/>
                  </a:lnTo>
                  <a:lnTo>
                    <a:pt x="820828" y="4780489"/>
                  </a:lnTo>
                  <a:lnTo>
                    <a:pt x="853929" y="4754594"/>
                  </a:lnTo>
                  <a:lnTo>
                    <a:pt x="891872" y="4728914"/>
                  </a:lnTo>
                  <a:lnTo>
                    <a:pt x="937133" y="4702235"/>
                  </a:lnTo>
                  <a:lnTo>
                    <a:pt x="1008941" y="4664477"/>
                  </a:lnTo>
                  <a:lnTo>
                    <a:pt x="1025568" y="4655264"/>
                  </a:lnTo>
                  <a:lnTo>
                    <a:pt x="1093459" y="4629854"/>
                  </a:lnTo>
                  <a:lnTo>
                    <a:pt x="1161567" y="4614292"/>
                  </a:lnTo>
                  <a:lnTo>
                    <a:pt x="1195383" y="4605655"/>
                  </a:lnTo>
                  <a:lnTo>
                    <a:pt x="1246437" y="4589272"/>
                  </a:lnTo>
                  <a:lnTo>
                    <a:pt x="1297110" y="4571746"/>
                  </a:lnTo>
                  <a:lnTo>
                    <a:pt x="1466401" y="4402455"/>
                  </a:lnTo>
                  <a:lnTo>
                    <a:pt x="1479783" y="4333430"/>
                  </a:lnTo>
                  <a:lnTo>
                    <a:pt x="1487814" y="4299406"/>
                  </a:lnTo>
                  <a:lnTo>
                    <a:pt x="1526267" y="4230677"/>
                  </a:lnTo>
                  <a:lnTo>
                    <a:pt x="1559476" y="4204414"/>
                  </a:lnTo>
                  <a:lnTo>
                    <a:pt x="1596947" y="4184080"/>
                  </a:lnTo>
                  <a:lnTo>
                    <a:pt x="1635692" y="4165473"/>
                  </a:lnTo>
                  <a:lnTo>
                    <a:pt x="1640864" y="4117600"/>
                  </a:lnTo>
                  <a:lnTo>
                    <a:pt x="1644427" y="4069337"/>
                  </a:lnTo>
                  <a:lnTo>
                    <a:pt x="1648795" y="4021299"/>
                  </a:lnTo>
                  <a:lnTo>
                    <a:pt x="1656381" y="3974103"/>
                  </a:lnTo>
                  <a:lnTo>
                    <a:pt x="1669601" y="3928364"/>
                  </a:lnTo>
                  <a:lnTo>
                    <a:pt x="1719446" y="3902860"/>
                  </a:lnTo>
                  <a:lnTo>
                    <a:pt x="1737292" y="3894454"/>
                  </a:lnTo>
                  <a:lnTo>
                    <a:pt x="1755532" y="3878966"/>
                  </a:lnTo>
                  <a:lnTo>
                    <a:pt x="1772344" y="3861895"/>
                  </a:lnTo>
                  <a:lnTo>
                    <a:pt x="1788584" y="3844180"/>
                  </a:lnTo>
                  <a:lnTo>
                    <a:pt x="1805110" y="3826764"/>
                  </a:lnTo>
                  <a:lnTo>
                    <a:pt x="1823001" y="3776249"/>
                  </a:lnTo>
                  <a:lnTo>
                    <a:pt x="1838892" y="3725164"/>
                  </a:lnTo>
                  <a:lnTo>
                    <a:pt x="1846458" y="3682370"/>
                  </a:lnTo>
                  <a:lnTo>
                    <a:pt x="1851417" y="3638851"/>
                  </a:lnTo>
                  <a:lnTo>
                    <a:pt x="1858590" y="3596165"/>
                  </a:lnTo>
                  <a:lnTo>
                    <a:pt x="1872801" y="3555873"/>
                  </a:lnTo>
                  <a:lnTo>
                    <a:pt x="1884862" y="3542359"/>
                  </a:lnTo>
                  <a:lnTo>
                    <a:pt x="1902138" y="3533965"/>
                  </a:lnTo>
                  <a:lnTo>
                    <a:pt x="1921700" y="3528048"/>
                  </a:lnTo>
                  <a:lnTo>
                    <a:pt x="1940619" y="3521964"/>
                  </a:lnTo>
                  <a:lnTo>
                    <a:pt x="1984855" y="3504566"/>
                  </a:lnTo>
                  <a:lnTo>
                    <a:pt x="2014754" y="3493401"/>
                  </a:lnTo>
                  <a:lnTo>
                    <a:pt x="2032971" y="3487241"/>
                  </a:lnTo>
                  <a:lnTo>
                    <a:pt x="2042167" y="3484856"/>
                  </a:lnTo>
                  <a:lnTo>
                    <a:pt x="2044998" y="3485018"/>
                  </a:lnTo>
                  <a:lnTo>
                    <a:pt x="2044124" y="3486499"/>
                  </a:lnTo>
                  <a:lnTo>
                    <a:pt x="2041889" y="3488501"/>
                  </a:lnTo>
                  <a:lnTo>
                    <a:pt x="2109910" y="3454273"/>
                  </a:lnTo>
                  <a:lnTo>
                    <a:pt x="2144203" y="3385597"/>
                  </a:lnTo>
                  <a:lnTo>
                    <a:pt x="2145525" y="3382361"/>
                  </a:lnTo>
                  <a:lnTo>
                    <a:pt x="2146639" y="3377355"/>
                  </a:lnTo>
                  <a:lnTo>
                    <a:pt x="2148480" y="3371227"/>
                  </a:lnTo>
                  <a:lnTo>
                    <a:pt x="2171435" y="3312190"/>
                  </a:lnTo>
                  <a:lnTo>
                    <a:pt x="2188312" y="3271696"/>
                  </a:lnTo>
                  <a:lnTo>
                    <a:pt x="2211510" y="3217164"/>
                  </a:lnTo>
                  <a:lnTo>
                    <a:pt x="2225464" y="3181318"/>
                  </a:lnTo>
                  <a:lnTo>
                    <a:pt x="2260728" y="3138834"/>
                  </a:lnTo>
                  <a:lnTo>
                    <a:pt x="2296729" y="3124987"/>
                  </a:lnTo>
                  <a:lnTo>
                    <a:pt x="2313110" y="3115564"/>
                  </a:lnTo>
                  <a:lnTo>
                    <a:pt x="2367529" y="3068193"/>
                  </a:lnTo>
                  <a:lnTo>
                    <a:pt x="2414710" y="3013964"/>
                  </a:lnTo>
                  <a:lnTo>
                    <a:pt x="2449555" y="2946939"/>
                  </a:lnTo>
                  <a:lnTo>
                    <a:pt x="2464698" y="2912022"/>
                  </a:lnTo>
                  <a:lnTo>
                    <a:pt x="2482401" y="2878582"/>
                  </a:lnTo>
                  <a:lnTo>
                    <a:pt x="2506171" y="2843567"/>
                  </a:lnTo>
                  <a:lnTo>
                    <a:pt x="2531788" y="2809827"/>
                  </a:lnTo>
                  <a:lnTo>
                    <a:pt x="2558142" y="2776587"/>
                  </a:lnTo>
                  <a:lnTo>
                    <a:pt x="2584128" y="2743073"/>
                  </a:lnTo>
                  <a:lnTo>
                    <a:pt x="2587055" y="2694044"/>
                  </a:lnTo>
                  <a:lnTo>
                    <a:pt x="2588786" y="2644813"/>
                  </a:lnTo>
                  <a:lnTo>
                    <a:pt x="2591065" y="2546143"/>
                  </a:lnTo>
                  <a:lnTo>
                    <a:pt x="2592815" y="2496903"/>
                  </a:lnTo>
                  <a:lnTo>
                    <a:pt x="2595774" y="2447859"/>
                  </a:lnTo>
                  <a:lnTo>
                    <a:pt x="2600542" y="2399109"/>
                  </a:lnTo>
                  <a:lnTo>
                    <a:pt x="2607720" y="2350753"/>
                  </a:lnTo>
                  <a:lnTo>
                    <a:pt x="2617910" y="2302891"/>
                  </a:lnTo>
                  <a:lnTo>
                    <a:pt x="2661994" y="2248757"/>
                  </a:lnTo>
                  <a:lnTo>
                    <a:pt x="2692794" y="2226488"/>
                  </a:lnTo>
                  <a:lnTo>
                    <a:pt x="2719510" y="2201291"/>
                  </a:lnTo>
                  <a:lnTo>
                    <a:pt x="2750830" y="2160800"/>
                  </a:lnTo>
                  <a:lnTo>
                    <a:pt x="2781611" y="2119899"/>
                  </a:lnTo>
                  <a:lnTo>
                    <a:pt x="2811956" y="2078665"/>
                  </a:lnTo>
                  <a:lnTo>
                    <a:pt x="2841965" y="2037177"/>
                  </a:lnTo>
                  <a:lnTo>
                    <a:pt x="2960675" y="1870254"/>
                  </a:lnTo>
                  <a:lnTo>
                    <a:pt x="2990528" y="1828673"/>
                  </a:lnTo>
                  <a:lnTo>
                    <a:pt x="3020318" y="1790084"/>
                  </a:lnTo>
                  <a:lnTo>
                    <a:pt x="3082984" y="1714515"/>
                  </a:lnTo>
                  <a:lnTo>
                    <a:pt x="3112542" y="1675736"/>
                  </a:lnTo>
                  <a:lnTo>
                    <a:pt x="3138706" y="1635095"/>
                  </a:lnTo>
                  <a:lnTo>
                    <a:pt x="3159819" y="1591690"/>
                  </a:lnTo>
                  <a:lnTo>
                    <a:pt x="3233768" y="1409994"/>
                  </a:lnTo>
                  <a:lnTo>
                    <a:pt x="3228742" y="1420245"/>
                  </a:lnTo>
                  <a:lnTo>
                    <a:pt x="3226789" y="1423599"/>
                  </a:lnTo>
                  <a:lnTo>
                    <a:pt x="3225064" y="1425903"/>
                  </a:lnTo>
                  <a:lnTo>
                    <a:pt x="3223817" y="1426478"/>
                  </a:lnTo>
                  <a:lnTo>
                    <a:pt x="3223303" y="1424639"/>
                  </a:lnTo>
                  <a:lnTo>
                    <a:pt x="3233618" y="1379508"/>
                  </a:lnTo>
                  <a:lnTo>
                    <a:pt x="3249735" y="1324725"/>
                  </a:lnTo>
                  <a:lnTo>
                    <a:pt x="3261419" y="1286890"/>
                  </a:lnTo>
                  <a:lnTo>
                    <a:pt x="3300594" y="1165901"/>
                  </a:lnTo>
                  <a:lnTo>
                    <a:pt x="3345175" y="1032589"/>
                  </a:lnTo>
                  <a:lnTo>
                    <a:pt x="3396928" y="880490"/>
                  </a:lnTo>
                  <a:lnTo>
                    <a:pt x="3394595" y="828043"/>
                  </a:lnTo>
                  <a:lnTo>
                    <a:pt x="3393462" y="775418"/>
                  </a:lnTo>
                  <a:lnTo>
                    <a:pt x="3393080" y="722680"/>
                  </a:lnTo>
                  <a:lnTo>
                    <a:pt x="3392764" y="617138"/>
                  </a:lnTo>
                  <a:lnTo>
                    <a:pt x="3391931" y="564468"/>
                  </a:lnTo>
                  <a:lnTo>
                    <a:pt x="3390049" y="511954"/>
                  </a:lnTo>
                  <a:lnTo>
                    <a:pt x="3386666" y="459663"/>
                  </a:lnTo>
                  <a:lnTo>
                    <a:pt x="3381333" y="407662"/>
                  </a:lnTo>
                  <a:lnTo>
                    <a:pt x="3373601" y="356019"/>
                  </a:lnTo>
                  <a:lnTo>
                    <a:pt x="3363019" y="304800"/>
                  </a:lnTo>
                  <a:lnTo>
                    <a:pt x="3343115" y="262409"/>
                  </a:lnTo>
                  <a:lnTo>
                    <a:pt x="3309710" y="227044"/>
                  </a:lnTo>
                  <a:lnTo>
                    <a:pt x="3269114" y="196679"/>
                  </a:lnTo>
                  <a:lnTo>
                    <a:pt x="3227637" y="169290"/>
                  </a:lnTo>
                  <a:lnTo>
                    <a:pt x="3170083" y="132018"/>
                  </a:lnTo>
                  <a:lnTo>
                    <a:pt x="3120951" y="102591"/>
                  </a:lnTo>
                  <a:lnTo>
                    <a:pt x="3077960" y="79624"/>
                  </a:lnTo>
                  <a:lnTo>
                    <a:pt x="3038826" y="61734"/>
                  </a:lnTo>
                  <a:lnTo>
                    <a:pt x="3001266" y="47537"/>
                  </a:lnTo>
                  <a:lnTo>
                    <a:pt x="2962997" y="35649"/>
                  </a:lnTo>
                  <a:lnTo>
                    <a:pt x="2921736" y="24686"/>
                  </a:lnTo>
                  <a:lnTo>
                    <a:pt x="2821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264986" y="903351"/>
              <a:ext cx="3397250" cy="5046345"/>
            </a:xfrm>
            <a:custGeom>
              <a:avLst/>
              <a:gdLst/>
              <a:ahLst/>
              <a:cxnLst/>
              <a:rect l="l" t="t" r="r" b="b"/>
              <a:pathLst>
                <a:path w="3397250" h="5046345">
                  <a:moveTo>
                    <a:pt x="77897" y="135509"/>
                  </a:moveTo>
                  <a:lnTo>
                    <a:pt x="53703" y="155686"/>
                  </a:lnTo>
                  <a:lnTo>
                    <a:pt x="41185" y="176675"/>
                  </a:lnTo>
                  <a:lnTo>
                    <a:pt x="38064" y="199117"/>
                  </a:lnTo>
                  <a:lnTo>
                    <a:pt x="42061" y="223655"/>
                  </a:lnTo>
                  <a:lnTo>
                    <a:pt x="50897" y="250930"/>
                  </a:lnTo>
                  <a:lnTo>
                    <a:pt x="62293" y="281584"/>
                  </a:lnTo>
                  <a:lnTo>
                    <a:pt x="73969" y="316259"/>
                  </a:lnTo>
                  <a:lnTo>
                    <a:pt x="83647" y="355596"/>
                  </a:lnTo>
                  <a:lnTo>
                    <a:pt x="89047" y="400237"/>
                  </a:lnTo>
                  <a:lnTo>
                    <a:pt x="87890" y="450824"/>
                  </a:lnTo>
                  <a:lnTo>
                    <a:pt x="77897" y="508000"/>
                  </a:lnTo>
                  <a:lnTo>
                    <a:pt x="72527" y="518243"/>
                  </a:lnTo>
                  <a:lnTo>
                    <a:pt x="63704" y="526510"/>
                  </a:lnTo>
                  <a:lnTo>
                    <a:pt x="53501" y="533967"/>
                  </a:lnTo>
                  <a:lnTo>
                    <a:pt x="43988" y="541782"/>
                  </a:lnTo>
                  <a:lnTo>
                    <a:pt x="42763" y="596535"/>
                  </a:lnTo>
                  <a:lnTo>
                    <a:pt x="41534" y="650944"/>
                  </a:lnTo>
                  <a:lnTo>
                    <a:pt x="40301" y="705016"/>
                  </a:lnTo>
                  <a:lnTo>
                    <a:pt x="39067" y="758762"/>
                  </a:lnTo>
                  <a:lnTo>
                    <a:pt x="37831" y="812189"/>
                  </a:lnTo>
                  <a:lnTo>
                    <a:pt x="36595" y="865307"/>
                  </a:lnTo>
                  <a:lnTo>
                    <a:pt x="35361" y="918125"/>
                  </a:lnTo>
                  <a:lnTo>
                    <a:pt x="34129" y="970653"/>
                  </a:lnTo>
                  <a:lnTo>
                    <a:pt x="32900" y="1022899"/>
                  </a:lnTo>
                  <a:lnTo>
                    <a:pt x="31677" y="1074872"/>
                  </a:lnTo>
                  <a:lnTo>
                    <a:pt x="30459" y="1126582"/>
                  </a:lnTo>
                  <a:lnTo>
                    <a:pt x="29248" y="1178037"/>
                  </a:lnTo>
                  <a:lnTo>
                    <a:pt x="28046" y="1229248"/>
                  </a:lnTo>
                  <a:lnTo>
                    <a:pt x="26853" y="1280222"/>
                  </a:lnTo>
                  <a:lnTo>
                    <a:pt x="25671" y="1330969"/>
                  </a:lnTo>
                  <a:lnTo>
                    <a:pt x="24500" y="1381498"/>
                  </a:lnTo>
                  <a:lnTo>
                    <a:pt x="23342" y="1431819"/>
                  </a:lnTo>
                  <a:lnTo>
                    <a:pt x="22199" y="1481939"/>
                  </a:lnTo>
                  <a:lnTo>
                    <a:pt x="21070" y="1531869"/>
                  </a:lnTo>
                  <a:lnTo>
                    <a:pt x="19959" y="1581618"/>
                  </a:lnTo>
                  <a:lnTo>
                    <a:pt x="18864" y="1631194"/>
                  </a:lnTo>
                  <a:lnTo>
                    <a:pt x="17789" y="1680607"/>
                  </a:lnTo>
                  <a:lnTo>
                    <a:pt x="16733" y="1729865"/>
                  </a:lnTo>
                  <a:lnTo>
                    <a:pt x="15698" y="1778978"/>
                  </a:lnTo>
                  <a:lnTo>
                    <a:pt x="14686" y="1827956"/>
                  </a:lnTo>
                  <a:lnTo>
                    <a:pt x="13697" y="1876806"/>
                  </a:lnTo>
                  <a:lnTo>
                    <a:pt x="12733" y="1925539"/>
                  </a:lnTo>
                  <a:lnTo>
                    <a:pt x="11794" y="1974163"/>
                  </a:lnTo>
                  <a:lnTo>
                    <a:pt x="10883" y="2022688"/>
                  </a:lnTo>
                  <a:lnTo>
                    <a:pt x="9999" y="2071121"/>
                  </a:lnTo>
                  <a:lnTo>
                    <a:pt x="9145" y="2119474"/>
                  </a:lnTo>
                  <a:lnTo>
                    <a:pt x="8321" y="2167754"/>
                  </a:lnTo>
                  <a:lnTo>
                    <a:pt x="7529" y="2215971"/>
                  </a:lnTo>
                  <a:lnTo>
                    <a:pt x="6769" y="2264134"/>
                  </a:lnTo>
                  <a:lnTo>
                    <a:pt x="6044" y="2312252"/>
                  </a:lnTo>
                  <a:lnTo>
                    <a:pt x="5353" y="2360334"/>
                  </a:lnTo>
                  <a:lnTo>
                    <a:pt x="4699" y="2408390"/>
                  </a:lnTo>
                  <a:lnTo>
                    <a:pt x="4082" y="2456427"/>
                  </a:lnTo>
                  <a:lnTo>
                    <a:pt x="3504" y="2504456"/>
                  </a:lnTo>
                  <a:lnTo>
                    <a:pt x="2966" y="2552486"/>
                  </a:lnTo>
                  <a:lnTo>
                    <a:pt x="2468" y="2600525"/>
                  </a:lnTo>
                  <a:lnTo>
                    <a:pt x="2013" y="2648583"/>
                  </a:lnTo>
                  <a:lnTo>
                    <a:pt x="1600" y="2696669"/>
                  </a:lnTo>
                  <a:lnTo>
                    <a:pt x="1233" y="2744792"/>
                  </a:lnTo>
                  <a:lnTo>
                    <a:pt x="910" y="2792961"/>
                  </a:lnTo>
                  <a:lnTo>
                    <a:pt x="635" y="2841185"/>
                  </a:lnTo>
                  <a:lnTo>
                    <a:pt x="407" y="2889473"/>
                  </a:lnTo>
                  <a:lnTo>
                    <a:pt x="229" y="2937834"/>
                  </a:lnTo>
                  <a:lnTo>
                    <a:pt x="101" y="2986278"/>
                  </a:lnTo>
                  <a:lnTo>
                    <a:pt x="24" y="3034814"/>
                  </a:lnTo>
                  <a:lnTo>
                    <a:pt x="0" y="3083450"/>
                  </a:lnTo>
                  <a:lnTo>
                    <a:pt x="29" y="3132196"/>
                  </a:lnTo>
                  <a:lnTo>
                    <a:pt x="113" y="3181061"/>
                  </a:lnTo>
                  <a:lnTo>
                    <a:pt x="254" y="3230054"/>
                  </a:lnTo>
                  <a:lnTo>
                    <a:pt x="452" y="3279184"/>
                  </a:lnTo>
                  <a:lnTo>
                    <a:pt x="708" y="3328460"/>
                  </a:lnTo>
                  <a:lnTo>
                    <a:pt x="1024" y="3377891"/>
                  </a:lnTo>
                  <a:lnTo>
                    <a:pt x="1400" y="3427487"/>
                  </a:lnTo>
                  <a:lnTo>
                    <a:pt x="1839" y="3477256"/>
                  </a:lnTo>
                  <a:lnTo>
                    <a:pt x="2340" y="3527208"/>
                  </a:lnTo>
                  <a:lnTo>
                    <a:pt x="2906" y="3577351"/>
                  </a:lnTo>
                  <a:lnTo>
                    <a:pt x="3537" y="3627695"/>
                  </a:lnTo>
                  <a:lnTo>
                    <a:pt x="4235" y="3678250"/>
                  </a:lnTo>
                  <a:lnTo>
                    <a:pt x="5000" y="3729023"/>
                  </a:lnTo>
                  <a:lnTo>
                    <a:pt x="5835" y="3780024"/>
                  </a:lnTo>
                  <a:lnTo>
                    <a:pt x="6739" y="3831262"/>
                  </a:lnTo>
                  <a:lnTo>
                    <a:pt x="7715" y="3882747"/>
                  </a:lnTo>
                  <a:lnTo>
                    <a:pt x="8763" y="3934487"/>
                  </a:lnTo>
                  <a:lnTo>
                    <a:pt x="9885" y="3986492"/>
                  </a:lnTo>
                  <a:lnTo>
                    <a:pt x="11081" y="4038770"/>
                  </a:lnTo>
                  <a:lnTo>
                    <a:pt x="12354" y="4091331"/>
                  </a:lnTo>
                  <a:lnTo>
                    <a:pt x="13703" y="4144184"/>
                  </a:lnTo>
                  <a:lnTo>
                    <a:pt x="15131" y="4197338"/>
                  </a:lnTo>
                  <a:lnTo>
                    <a:pt x="16638" y="4250801"/>
                  </a:lnTo>
                  <a:lnTo>
                    <a:pt x="18226" y="4304584"/>
                  </a:lnTo>
                  <a:lnTo>
                    <a:pt x="19895" y="4358695"/>
                  </a:lnTo>
                  <a:lnTo>
                    <a:pt x="21647" y="4413144"/>
                  </a:lnTo>
                  <a:lnTo>
                    <a:pt x="23484" y="4467939"/>
                  </a:lnTo>
                  <a:lnTo>
                    <a:pt x="25406" y="4523089"/>
                  </a:lnTo>
                  <a:lnTo>
                    <a:pt x="27414" y="4578604"/>
                  </a:lnTo>
                  <a:lnTo>
                    <a:pt x="29509" y="4634493"/>
                  </a:lnTo>
                  <a:lnTo>
                    <a:pt x="31694" y="4690764"/>
                  </a:lnTo>
                  <a:lnTo>
                    <a:pt x="33968" y="4747428"/>
                  </a:lnTo>
                  <a:lnTo>
                    <a:pt x="36333" y="4804493"/>
                  </a:lnTo>
                  <a:lnTo>
                    <a:pt x="38791" y="4861967"/>
                  </a:lnTo>
                  <a:lnTo>
                    <a:pt x="41342" y="4919861"/>
                  </a:lnTo>
                  <a:lnTo>
                    <a:pt x="43988" y="4978184"/>
                  </a:lnTo>
                  <a:lnTo>
                    <a:pt x="82738" y="5004257"/>
                  </a:lnTo>
                  <a:lnTo>
                    <a:pt x="115693" y="5007009"/>
                  </a:lnTo>
                  <a:lnTo>
                    <a:pt x="145588" y="5012042"/>
                  </a:lnTo>
                  <a:lnTo>
                    <a:pt x="153422" y="5022283"/>
                  </a:lnTo>
                  <a:lnTo>
                    <a:pt x="160828" y="5033706"/>
                  </a:lnTo>
                  <a:lnTo>
                    <a:pt x="169090" y="5042765"/>
                  </a:lnTo>
                  <a:lnTo>
                    <a:pt x="259310" y="5039050"/>
                  </a:lnTo>
                  <a:lnTo>
                    <a:pt x="324600" y="5032751"/>
                  </a:lnTo>
                  <a:lnTo>
                    <a:pt x="377965" y="5026465"/>
                  </a:lnTo>
                  <a:lnTo>
                    <a:pt x="422004" y="5019641"/>
                  </a:lnTo>
                  <a:lnTo>
                    <a:pt x="459317" y="5011726"/>
                  </a:lnTo>
                  <a:lnTo>
                    <a:pt x="524161" y="4990419"/>
                  </a:lnTo>
                  <a:lnTo>
                    <a:pt x="593290" y="4958133"/>
                  </a:lnTo>
                  <a:lnTo>
                    <a:pt x="635959" y="4936493"/>
                  </a:lnTo>
                  <a:lnTo>
                    <a:pt x="687497" y="4910455"/>
                  </a:lnTo>
                  <a:lnTo>
                    <a:pt x="725961" y="4871580"/>
                  </a:lnTo>
                  <a:lnTo>
                    <a:pt x="759375" y="4837770"/>
                  </a:lnTo>
                  <a:lnTo>
                    <a:pt x="790210" y="4807810"/>
                  </a:lnTo>
                  <a:lnTo>
                    <a:pt x="820942" y="4780489"/>
                  </a:lnTo>
                  <a:lnTo>
                    <a:pt x="854043" y="4754594"/>
                  </a:lnTo>
                  <a:lnTo>
                    <a:pt x="891986" y="4728914"/>
                  </a:lnTo>
                  <a:lnTo>
                    <a:pt x="937247" y="4702235"/>
                  </a:lnTo>
                  <a:lnTo>
                    <a:pt x="992297" y="4673346"/>
                  </a:lnTo>
                  <a:lnTo>
                    <a:pt x="1009055" y="4664477"/>
                  </a:lnTo>
                  <a:lnTo>
                    <a:pt x="1060115" y="4639564"/>
                  </a:lnTo>
                  <a:lnTo>
                    <a:pt x="1127567" y="4621895"/>
                  </a:lnTo>
                  <a:lnTo>
                    <a:pt x="1161681" y="4614292"/>
                  </a:lnTo>
                  <a:lnTo>
                    <a:pt x="1195497" y="4605655"/>
                  </a:lnTo>
                  <a:lnTo>
                    <a:pt x="1221143" y="4597820"/>
                  </a:lnTo>
                  <a:lnTo>
                    <a:pt x="1246551" y="4589272"/>
                  </a:lnTo>
                  <a:lnTo>
                    <a:pt x="1271863" y="4580437"/>
                  </a:lnTo>
                  <a:lnTo>
                    <a:pt x="1297224" y="4571746"/>
                  </a:lnTo>
                  <a:lnTo>
                    <a:pt x="1432606" y="4436364"/>
                  </a:lnTo>
                  <a:lnTo>
                    <a:pt x="1466515" y="4402455"/>
                  </a:lnTo>
                  <a:lnTo>
                    <a:pt x="1473652" y="4368121"/>
                  </a:lnTo>
                  <a:lnTo>
                    <a:pt x="1479897" y="4333430"/>
                  </a:lnTo>
                  <a:lnTo>
                    <a:pt x="1487928" y="4299406"/>
                  </a:lnTo>
                  <a:lnTo>
                    <a:pt x="1526381" y="4230677"/>
                  </a:lnTo>
                  <a:lnTo>
                    <a:pt x="1559590" y="4204414"/>
                  </a:lnTo>
                  <a:lnTo>
                    <a:pt x="1597061" y="4184080"/>
                  </a:lnTo>
                  <a:lnTo>
                    <a:pt x="1635806" y="4165473"/>
                  </a:lnTo>
                  <a:lnTo>
                    <a:pt x="1640978" y="4117600"/>
                  </a:lnTo>
                  <a:lnTo>
                    <a:pt x="1644541" y="4069337"/>
                  </a:lnTo>
                  <a:lnTo>
                    <a:pt x="1648909" y="4021299"/>
                  </a:lnTo>
                  <a:lnTo>
                    <a:pt x="1656495" y="3974103"/>
                  </a:lnTo>
                  <a:lnTo>
                    <a:pt x="1669715" y="3928364"/>
                  </a:lnTo>
                  <a:lnTo>
                    <a:pt x="1719560" y="3902860"/>
                  </a:lnTo>
                  <a:lnTo>
                    <a:pt x="1737406" y="3894454"/>
                  </a:lnTo>
                  <a:lnTo>
                    <a:pt x="1755646" y="3878966"/>
                  </a:lnTo>
                  <a:lnTo>
                    <a:pt x="1772458" y="3861895"/>
                  </a:lnTo>
                  <a:lnTo>
                    <a:pt x="1788698" y="3844180"/>
                  </a:lnTo>
                  <a:lnTo>
                    <a:pt x="1805224" y="3826764"/>
                  </a:lnTo>
                  <a:lnTo>
                    <a:pt x="1814056" y="3801459"/>
                  </a:lnTo>
                  <a:lnTo>
                    <a:pt x="1823115" y="3776249"/>
                  </a:lnTo>
                  <a:lnTo>
                    <a:pt x="1831673" y="3750897"/>
                  </a:lnTo>
                  <a:lnTo>
                    <a:pt x="1839006" y="3725164"/>
                  </a:lnTo>
                  <a:lnTo>
                    <a:pt x="1846572" y="3682370"/>
                  </a:lnTo>
                  <a:lnTo>
                    <a:pt x="1851531" y="3638851"/>
                  </a:lnTo>
                  <a:lnTo>
                    <a:pt x="1858704" y="3596165"/>
                  </a:lnTo>
                  <a:lnTo>
                    <a:pt x="1872915" y="3555873"/>
                  </a:lnTo>
                  <a:lnTo>
                    <a:pt x="1884976" y="3542359"/>
                  </a:lnTo>
                  <a:lnTo>
                    <a:pt x="1902252" y="3533965"/>
                  </a:lnTo>
                  <a:lnTo>
                    <a:pt x="1921814" y="3528048"/>
                  </a:lnTo>
                  <a:lnTo>
                    <a:pt x="1940733" y="3521964"/>
                  </a:lnTo>
                  <a:lnTo>
                    <a:pt x="1984969" y="3504566"/>
                  </a:lnTo>
                  <a:lnTo>
                    <a:pt x="2014868" y="3493401"/>
                  </a:lnTo>
                  <a:lnTo>
                    <a:pt x="2033085" y="3487241"/>
                  </a:lnTo>
                  <a:lnTo>
                    <a:pt x="2042281" y="3484856"/>
                  </a:lnTo>
                  <a:lnTo>
                    <a:pt x="2045112" y="3485018"/>
                  </a:lnTo>
                  <a:lnTo>
                    <a:pt x="2044238" y="3486499"/>
                  </a:lnTo>
                  <a:lnTo>
                    <a:pt x="2042315" y="3488069"/>
                  </a:lnTo>
                  <a:lnTo>
                    <a:pt x="2042003" y="3488501"/>
                  </a:lnTo>
                  <a:lnTo>
                    <a:pt x="2045960" y="3486566"/>
                  </a:lnTo>
                  <a:lnTo>
                    <a:pt x="2056843" y="3481035"/>
                  </a:lnTo>
                  <a:lnTo>
                    <a:pt x="2077312" y="3470680"/>
                  </a:lnTo>
                  <a:lnTo>
                    <a:pt x="2110024" y="3454273"/>
                  </a:lnTo>
                  <a:lnTo>
                    <a:pt x="2124997" y="3424385"/>
                  </a:lnTo>
                  <a:lnTo>
                    <a:pt x="2135021" y="3404430"/>
                  </a:lnTo>
                  <a:lnTo>
                    <a:pt x="2146753" y="3377355"/>
                  </a:lnTo>
                  <a:lnTo>
                    <a:pt x="2148594" y="3371227"/>
                  </a:lnTo>
                  <a:lnTo>
                    <a:pt x="2171549" y="3312190"/>
                  </a:lnTo>
                  <a:lnTo>
                    <a:pt x="2188426" y="3271696"/>
                  </a:lnTo>
                  <a:lnTo>
                    <a:pt x="2211624" y="3217164"/>
                  </a:lnTo>
                  <a:lnTo>
                    <a:pt x="2218583" y="3199336"/>
                  </a:lnTo>
                  <a:lnTo>
                    <a:pt x="2234073" y="3164300"/>
                  </a:lnTo>
                  <a:lnTo>
                    <a:pt x="2278664" y="3131708"/>
                  </a:lnTo>
                  <a:lnTo>
                    <a:pt x="2296843" y="3124987"/>
                  </a:lnTo>
                  <a:lnTo>
                    <a:pt x="2313224" y="3115564"/>
                  </a:lnTo>
                  <a:lnTo>
                    <a:pt x="2367643" y="3068193"/>
                  </a:lnTo>
                  <a:lnTo>
                    <a:pt x="2414824" y="3013964"/>
                  </a:lnTo>
                  <a:lnTo>
                    <a:pt x="2449669" y="2946939"/>
                  </a:lnTo>
                  <a:lnTo>
                    <a:pt x="2464812" y="2912022"/>
                  </a:lnTo>
                  <a:lnTo>
                    <a:pt x="2482515" y="2878582"/>
                  </a:lnTo>
                  <a:lnTo>
                    <a:pt x="2506285" y="2843567"/>
                  </a:lnTo>
                  <a:lnTo>
                    <a:pt x="2531902" y="2809827"/>
                  </a:lnTo>
                  <a:lnTo>
                    <a:pt x="2558256" y="2776587"/>
                  </a:lnTo>
                  <a:lnTo>
                    <a:pt x="2584242" y="2743073"/>
                  </a:lnTo>
                  <a:lnTo>
                    <a:pt x="2587169" y="2694044"/>
                  </a:lnTo>
                  <a:lnTo>
                    <a:pt x="2588900" y="2644813"/>
                  </a:lnTo>
                  <a:lnTo>
                    <a:pt x="2590037" y="2595480"/>
                  </a:lnTo>
                  <a:lnTo>
                    <a:pt x="2591179" y="2546143"/>
                  </a:lnTo>
                  <a:lnTo>
                    <a:pt x="2592929" y="2496903"/>
                  </a:lnTo>
                  <a:lnTo>
                    <a:pt x="2595888" y="2447859"/>
                  </a:lnTo>
                  <a:lnTo>
                    <a:pt x="2600656" y="2399109"/>
                  </a:lnTo>
                  <a:lnTo>
                    <a:pt x="2607834" y="2350753"/>
                  </a:lnTo>
                  <a:lnTo>
                    <a:pt x="2618024" y="2302891"/>
                  </a:lnTo>
                  <a:lnTo>
                    <a:pt x="2662108" y="2248757"/>
                  </a:lnTo>
                  <a:lnTo>
                    <a:pt x="2692908" y="2226488"/>
                  </a:lnTo>
                  <a:lnTo>
                    <a:pt x="2719624" y="2201291"/>
                  </a:lnTo>
                  <a:lnTo>
                    <a:pt x="2750944" y="2160800"/>
                  </a:lnTo>
                  <a:lnTo>
                    <a:pt x="2781725" y="2119899"/>
                  </a:lnTo>
                  <a:lnTo>
                    <a:pt x="2812070" y="2078665"/>
                  </a:lnTo>
                  <a:lnTo>
                    <a:pt x="2842079" y="2037177"/>
                  </a:lnTo>
                  <a:lnTo>
                    <a:pt x="2871855" y="1995514"/>
                  </a:lnTo>
                  <a:lnTo>
                    <a:pt x="2901497" y="1953753"/>
                  </a:lnTo>
                  <a:lnTo>
                    <a:pt x="2931108" y="1911974"/>
                  </a:lnTo>
                  <a:lnTo>
                    <a:pt x="2960789" y="1870254"/>
                  </a:lnTo>
                  <a:lnTo>
                    <a:pt x="2990642" y="1828673"/>
                  </a:lnTo>
                  <a:lnTo>
                    <a:pt x="3020432" y="1790084"/>
                  </a:lnTo>
                  <a:lnTo>
                    <a:pt x="3051804" y="1752331"/>
                  </a:lnTo>
                  <a:lnTo>
                    <a:pt x="3083098" y="1714515"/>
                  </a:lnTo>
                  <a:lnTo>
                    <a:pt x="3112656" y="1675736"/>
                  </a:lnTo>
                  <a:lnTo>
                    <a:pt x="3138820" y="1635095"/>
                  </a:lnTo>
                  <a:lnTo>
                    <a:pt x="3159933" y="1591690"/>
                  </a:lnTo>
                  <a:lnTo>
                    <a:pt x="3178021" y="1546584"/>
                  </a:lnTo>
                  <a:lnTo>
                    <a:pt x="3193051" y="1509300"/>
                  </a:lnTo>
                  <a:lnTo>
                    <a:pt x="3214951" y="1455465"/>
                  </a:lnTo>
                  <a:lnTo>
                    <a:pt x="3231187" y="1416317"/>
                  </a:lnTo>
                  <a:lnTo>
                    <a:pt x="3233882" y="1409994"/>
                  </a:lnTo>
                  <a:lnTo>
                    <a:pt x="3233548" y="1410718"/>
                  </a:lnTo>
                  <a:lnTo>
                    <a:pt x="3223931" y="1426478"/>
                  </a:lnTo>
                  <a:lnTo>
                    <a:pt x="3223417" y="1424639"/>
                  </a:lnTo>
                  <a:lnTo>
                    <a:pt x="3233732" y="1379508"/>
                  </a:lnTo>
                  <a:lnTo>
                    <a:pt x="3249849" y="1324725"/>
                  </a:lnTo>
                  <a:lnTo>
                    <a:pt x="3261533" y="1286890"/>
                  </a:lnTo>
                  <a:lnTo>
                    <a:pt x="3300708" y="1165901"/>
                  </a:lnTo>
                  <a:lnTo>
                    <a:pt x="3345289" y="1032589"/>
                  </a:lnTo>
                  <a:lnTo>
                    <a:pt x="3381869" y="924827"/>
                  </a:lnTo>
                  <a:lnTo>
                    <a:pt x="3397042" y="880490"/>
                  </a:lnTo>
                  <a:lnTo>
                    <a:pt x="3394709" y="828043"/>
                  </a:lnTo>
                  <a:lnTo>
                    <a:pt x="3393576" y="775418"/>
                  </a:lnTo>
                  <a:lnTo>
                    <a:pt x="3393193" y="722680"/>
                  </a:lnTo>
                  <a:lnTo>
                    <a:pt x="3393111" y="669898"/>
                  </a:lnTo>
                  <a:lnTo>
                    <a:pt x="3392878" y="617138"/>
                  </a:lnTo>
                  <a:lnTo>
                    <a:pt x="3392045" y="564468"/>
                  </a:lnTo>
                  <a:lnTo>
                    <a:pt x="3390163" y="511954"/>
                  </a:lnTo>
                  <a:lnTo>
                    <a:pt x="3386780" y="459663"/>
                  </a:lnTo>
                  <a:lnTo>
                    <a:pt x="3381447" y="407662"/>
                  </a:lnTo>
                  <a:lnTo>
                    <a:pt x="3373715" y="356019"/>
                  </a:lnTo>
                  <a:lnTo>
                    <a:pt x="3363133" y="304800"/>
                  </a:lnTo>
                  <a:lnTo>
                    <a:pt x="3343229" y="262409"/>
                  </a:lnTo>
                  <a:lnTo>
                    <a:pt x="3309824" y="227044"/>
                  </a:lnTo>
                  <a:lnTo>
                    <a:pt x="3269228" y="196679"/>
                  </a:lnTo>
                  <a:lnTo>
                    <a:pt x="3227751" y="169290"/>
                  </a:lnTo>
                  <a:lnTo>
                    <a:pt x="3170197" y="132018"/>
                  </a:lnTo>
                  <a:lnTo>
                    <a:pt x="3121065" y="102591"/>
                  </a:lnTo>
                  <a:lnTo>
                    <a:pt x="3078074" y="79624"/>
                  </a:lnTo>
                  <a:lnTo>
                    <a:pt x="3038940" y="61734"/>
                  </a:lnTo>
                  <a:lnTo>
                    <a:pt x="3001380" y="47537"/>
                  </a:lnTo>
                  <a:lnTo>
                    <a:pt x="2963111" y="35649"/>
                  </a:lnTo>
                  <a:lnTo>
                    <a:pt x="2921850" y="24686"/>
                  </a:lnTo>
                  <a:lnTo>
                    <a:pt x="2875316" y="13264"/>
                  </a:lnTo>
                  <a:lnTo>
                    <a:pt x="2821224" y="0"/>
                  </a:lnTo>
                  <a:lnTo>
                    <a:pt x="2773778" y="6489"/>
                  </a:lnTo>
                  <a:lnTo>
                    <a:pt x="2726284" y="12685"/>
                  </a:lnTo>
                  <a:lnTo>
                    <a:pt x="2678815" y="19028"/>
                  </a:lnTo>
                  <a:lnTo>
                    <a:pt x="2631443" y="25956"/>
                  </a:lnTo>
                  <a:lnTo>
                    <a:pt x="2584242" y="33909"/>
                  </a:lnTo>
                  <a:lnTo>
                    <a:pt x="2516535" y="51181"/>
                  </a:lnTo>
                  <a:lnTo>
                    <a:pt x="2482854" y="60519"/>
                  </a:lnTo>
                  <a:lnTo>
                    <a:pt x="2379974" y="78443"/>
                  </a:lnTo>
                  <a:lnTo>
                    <a:pt x="2318623" y="87824"/>
                  </a:lnTo>
                  <a:lnTo>
                    <a:pt x="2264226" y="95928"/>
                  </a:lnTo>
                  <a:lnTo>
                    <a:pt x="2216330" y="102852"/>
                  </a:lnTo>
                  <a:lnTo>
                    <a:pt x="2174481" y="108688"/>
                  </a:lnTo>
                  <a:lnTo>
                    <a:pt x="2107111" y="117480"/>
                  </a:lnTo>
                  <a:lnTo>
                    <a:pt x="2058487" y="123063"/>
                  </a:lnTo>
                  <a:lnTo>
                    <a:pt x="2012766" y="127080"/>
                  </a:lnTo>
                  <a:lnTo>
                    <a:pt x="1983560" y="128285"/>
                  </a:lnTo>
                  <a:lnTo>
                    <a:pt x="1978906" y="128477"/>
                  </a:lnTo>
                  <a:lnTo>
                    <a:pt x="1938303" y="136015"/>
                  </a:lnTo>
                  <a:lnTo>
                    <a:pt x="1889445" y="148155"/>
                  </a:lnTo>
                  <a:lnTo>
                    <a:pt x="1865905" y="154074"/>
                  </a:lnTo>
                  <a:lnTo>
                    <a:pt x="1837982" y="161088"/>
                  </a:lnTo>
                  <a:lnTo>
                    <a:pt x="1805224" y="169290"/>
                  </a:lnTo>
                  <a:lnTo>
                    <a:pt x="1754404" y="167267"/>
                  </a:lnTo>
                  <a:lnTo>
                    <a:pt x="1703576" y="165412"/>
                  </a:lnTo>
                  <a:lnTo>
                    <a:pt x="1652744" y="163684"/>
                  </a:lnTo>
                  <a:lnTo>
                    <a:pt x="1601908" y="162048"/>
                  </a:lnTo>
                  <a:lnTo>
                    <a:pt x="1551071" y="160463"/>
                  </a:lnTo>
                  <a:lnTo>
                    <a:pt x="1500235" y="158892"/>
                  </a:lnTo>
                  <a:lnTo>
                    <a:pt x="1449400" y="157296"/>
                  </a:lnTo>
                  <a:lnTo>
                    <a:pt x="1398570" y="155638"/>
                  </a:lnTo>
                  <a:lnTo>
                    <a:pt x="1347745" y="153878"/>
                  </a:lnTo>
                  <a:lnTo>
                    <a:pt x="1296928" y="151979"/>
                  </a:lnTo>
                  <a:lnTo>
                    <a:pt x="1246121" y="149902"/>
                  </a:lnTo>
                  <a:lnTo>
                    <a:pt x="1195326" y="147609"/>
                  </a:lnTo>
                  <a:lnTo>
                    <a:pt x="1144544" y="145062"/>
                  </a:lnTo>
                  <a:lnTo>
                    <a:pt x="1093777" y="142221"/>
                  </a:lnTo>
                  <a:lnTo>
                    <a:pt x="1043027" y="139050"/>
                  </a:lnTo>
                  <a:lnTo>
                    <a:pt x="992297" y="135509"/>
                  </a:lnTo>
                  <a:lnTo>
                    <a:pt x="941068" y="121221"/>
                  </a:lnTo>
                  <a:lnTo>
                    <a:pt x="916091" y="110648"/>
                  </a:lnTo>
                  <a:lnTo>
                    <a:pt x="890697" y="101600"/>
                  </a:lnTo>
                  <a:lnTo>
                    <a:pt x="857024" y="92479"/>
                  </a:lnTo>
                  <a:lnTo>
                    <a:pt x="823148" y="84074"/>
                  </a:lnTo>
                  <a:lnTo>
                    <a:pt x="789202" y="75953"/>
                  </a:lnTo>
                  <a:lnTo>
                    <a:pt x="755315" y="67690"/>
                  </a:lnTo>
                  <a:lnTo>
                    <a:pt x="649068" y="73248"/>
                  </a:lnTo>
                  <a:lnTo>
                    <a:pt x="556705" y="77437"/>
                  </a:lnTo>
                  <a:lnTo>
                    <a:pt x="477108" y="80492"/>
                  </a:lnTo>
                  <a:lnTo>
                    <a:pt x="409162" y="82648"/>
                  </a:lnTo>
                  <a:lnTo>
                    <a:pt x="351748" y="84138"/>
                  </a:lnTo>
                  <a:lnTo>
                    <a:pt x="303752" y="85198"/>
                  </a:lnTo>
                  <a:lnTo>
                    <a:pt x="264055" y="86061"/>
                  </a:lnTo>
                  <a:lnTo>
                    <a:pt x="231541" y="86964"/>
                  </a:lnTo>
                  <a:lnTo>
                    <a:pt x="183595" y="89822"/>
                  </a:lnTo>
                  <a:lnTo>
                    <a:pt x="137632" y="100260"/>
                  </a:lnTo>
                  <a:lnTo>
                    <a:pt x="96015" y="123707"/>
                  </a:lnTo>
                  <a:lnTo>
                    <a:pt x="77897" y="135509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420489" y="1183005"/>
            <a:ext cx="0" cy="4297680"/>
          </a:xfrm>
          <a:custGeom>
            <a:avLst/>
            <a:gdLst/>
            <a:ahLst/>
            <a:cxnLst/>
            <a:rect l="l" t="t" r="r" b="b"/>
            <a:pathLst>
              <a:path w="0" h="4297680">
                <a:moveTo>
                  <a:pt x="0" y="0"/>
                </a:moveTo>
                <a:lnTo>
                  <a:pt x="0" y="42976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66700" y="1183005"/>
            <a:ext cx="10548620" cy="4297680"/>
          </a:xfrm>
          <a:custGeom>
            <a:avLst/>
            <a:gdLst/>
            <a:ahLst/>
            <a:cxnLst/>
            <a:rect l="l" t="t" r="r" b="b"/>
            <a:pathLst>
              <a:path w="10548620" h="4297680">
                <a:moveTo>
                  <a:pt x="8139049" y="0"/>
                </a:moveTo>
                <a:lnTo>
                  <a:pt x="8139049" y="4297680"/>
                </a:lnTo>
              </a:path>
              <a:path w="10548620" h="4297680">
                <a:moveTo>
                  <a:pt x="0" y="365760"/>
                </a:moveTo>
                <a:lnTo>
                  <a:pt x="10548112" y="3657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32688" y="1201673"/>
            <a:ext cx="2822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Chromosome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painting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probes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92700" y="1201673"/>
            <a:ext cx="2642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Repetitive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sequence</a:t>
            </a:r>
            <a:r>
              <a:rPr dirty="0" sz="1800" spc="-9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probes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96630" y="1201673"/>
            <a:ext cx="2028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Locus-</a:t>
            </a:r>
            <a:r>
              <a:rPr dirty="0" sz="1800" b="1">
                <a:latin typeface="Calibri"/>
                <a:cs typeface="Calibri"/>
              </a:rPr>
              <a:t>specific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probes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5440" y="1567434"/>
            <a:ext cx="3947160" cy="386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 spc="-20">
                <a:latin typeface="Calibri"/>
                <a:cs typeface="Calibri"/>
              </a:rPr>
              <a:t>Chromosome-</a:t>
            </a: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composite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probe pools</a:t>
            </a:r>
            <a:endParaRPr sz="1800">
              <a:latin typeface="Calibri"/>
              <a:cs typeface="Calibri"/>
            </a:endParaRPr>
          </a:p>
          <a:p>
            <a:pPr marL="298450" marR="5334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DNA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derived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single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type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chromosome </a:t>
            </a:r>
            <a:r>
              <a:rPr dirty="0" sz="1800">
                <a:latin typeface="Calibri"/>
                <a:cs typeface="Calibri"/>
              </a:rPr>
              <a:t>(PCR</a:t>
            </a:r>
            <a:r>
              <a:rPr dirty="0" sz="1800" spc="-10">
                <a:latin typeface="Calibri"/>
                <a:cs typeface="Calibri"/>
              </a:rPr>
              <a:t> amplified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&amp; </a:t>
            </a:r>
            <a:r>
              <a:rPr dirty="0" sz="1800" spc="-10">
                <a:latin typeface="Calibri"/>
                <a:cs typeface="Calibri"/>
              </a:rPr>
              <a:t>labelled)</a:t>
            </a:r>
            <a:endParaRPr sz="1800">
              <a:latin typeface="Calibri"/>
              <a:cs typeface="Calibri"/>
            </a:endParaRPr>
          </a:p>
          <a:p>
            <a:pPr marL="298450" marR="11557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Homogenous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“paint”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highlights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entire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chromosome.</a:t>
            </a:r>
            <a:endParaRPr sz="1800">
              <a:latin typeface="Calibri"/>
              <a:cs typeface="Calibri"/>
            </a:endParaRPr>
          </a:p>
          <a:p>
            <a:pPr marL="298450" marR="76581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Visualization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individual </a:t>
            </a:r>
            <a:r>
              <a:rPr dirty="0" sz="1800">
                <a:latin typeface="Calibri"/>
                <a:cs typeface="Calibri"/>
              </a:rPr>
              <a:t>chromosomes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metaphase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or </a:t>
            </a:r>
            <a:r>
              <a:rPr dirty="0" sz="1800" spc="-10">
                <a:latin typeface="Calibri"/>
                <a:cs typeface="Calibri"/>
              </a:rPr>
              <a:t>interphase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  <a:p>
            <a:pPr marL="298450" marR="840105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Identification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chromosomal aberrations.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 spc="-10">
                <a:latin typeface="Calibri"/>
                <a:cs typeface="Calibri"/>
              </a:rPr>
              <a:t>Simultaneous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painting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every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human</a:t>
            </a:r>
            <a:endParaRPr sz="18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chromosome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24</a:t>
            </a:r>
            <a:r>
              <a:rPr dirty="0" sz="1800" spc="-10">
                <a:latin typeface="Calibri"/>
                <a:cs typeface="Calibri"/>
              </a:rPr>
              <a:t> colors.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99609" y="1567434"/>
            <a:ext cx="3783329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45847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chromosomal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regions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or </a:t>
            </a:r>
            <a:r>
              <a:rPr dirty="0" sz="1800">
                <a:latin typeface="Calibri"/>
                <a:cs typeface="Calibri"/>
              </a:rPr>
              <a:t>structures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contain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short sequences</a:t>
            </a:r>
            <a:endParaRPr sz="1800">
              <a:latin typeface="Calibri"/>
              <a:cs typeface="Calibri"/>
            </a:endParaRPr>
          </a:p>
          <a:p>
            <a:pPr marL="298450" marR="51435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25">
                <a:latin typeface="Calibri"/>
                <a:cs typeface="Calibri"/>
              </a:rPr>
              <a:t>Pan-</a:t>
            </a:r>
            <a:r>
              <a:rPr dirty="0" sz="1800">
                <a:latin typeface="Calibri"/>
                <a:cs typeface="Calibri"/>
              </a:rPr>
              <a:t>telomeric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probes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target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tandemly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repeated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(TTAGGG) sequences</a:t>
            </a:r>
            <a:endParaRPr sz="18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Centromeric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target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α-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β-</a:t>
            </a:r>
            <a:r>
              <a:rPr dirty="0" sz="1800">
                <a:latin typeface="Calibri"/>
                <a:cs typeface="Calibri"/>
              </a:rPr>
              <a:t>satellite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sequences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flanking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centromeres</a:t>
            </a:r>
            <a:endParaRPr sz="1800">
              <a:latin typeface="Calibri"/>
              <a:cs typeface="Calibri"/>
            </a:endParaRPr>
          </a:p>
          <a:p>
            <a:pPr algn="just" lvl="1" marL="755650" marR="171450" indent="-285750">
              <a:lnSpc>
                <a:spcPct val="100000"/>
              </a:lnSpc>
              <a:buFont typeface="Wingdings"/>
              <a:buChar char=""/>
              <a:tabLst>
                <a:tab pos="755650" algn="l"/>
              </a:tabLst>
            </a:pPr>
            <a:r>
              <a:rPr dirty="0" sz="1800" spc="-20">
                <a:latin typeface="Calibri"/>
                <a:cs typeface="Calibri"/>
              </a:rPr>
              <a:t>Monosomy,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trisomy,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other aneuploidies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leukemias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solid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tumors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85123" y="1567434"/>
            <a:ext cx="21494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Genomic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cloned </a:t>
            </a:r>
            <a:r>
              <a:rPr dirty="0" sz="1800">
                <a:latin typeface="Calibri"/>
                <a:cs typeface="Calibri"/>
              </a:rPr>
              <a:t>probes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particular </a:t>
            </a:r>
            <a:r>
              <a:rPr dirty="0" sz="1800">
                <a:latin typeface="Calibri"/>
                <a:cs typeface="Calibri"/>
              </a:rPr>
              <a:t>region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chromosome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85123" y="2939288"/>
            <a:ext cx="188468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Detection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translocations, inversions,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deletions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both </a:t>
            </a:r>
            <a:r>
              <a:rPr dirty="0" sz="1800" spc="-10">
                <a:latin typeface="Calibri"/>
                <a:cs typeface="Calibri"/>
              </a:rPr>
              <a:t>metaphase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interphase.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0000"/>
                </a:solidFill>
              </a:rPr>
              <a:t>Type</a:t>
            </a:r>
            <a:r>
              <a:rPr dirty="0" sz="2800" spc="-6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of</a:t>
            </a:r>
            <a:r>
              <a:rPr dirty="0" sz="2800" spc="-6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Probes</a:t>
            </a:r>
            <a:endParaRPr sz="2800"/>
          </a:p>
        </p:txBody>
      </p:sp>
      <p:grpSp>
        <p:nvGrpSpPr>
          <p:cNvPr id="12" name="object 12" descr=""/>
          <p:cNvGrpSpPr/>
          <p:nvPr/>
        </p:nvGrpSpPr>
        <p:grpSpPr>
          <a:xfrm>
            <a:off x="8258509" y="896874"/>
            <a:ext cx="3410585" cy="5059045"/>
            <a:chOff x="8258509" y="896874"/>
            <a:chExt cx="3410585" cy="5059045"/>
          </a:xfrm>
        </p:grpSpPr>
        <p:sp>
          <p:nvSpPr>
            <p:cNvPr id="13" name="object 13" descr=""/>
            <p:cNvSpPr/>
            <p:nvPr/>
          </p:nvSpPr>
          <p:spPr>
            <a:xfrm>
              <a:off x="8265100" y="903351"/>
              <a:ext cx="3397250" cy="5046345"/>
            </a:xfrm>
            <a:custGeom>
              <a:avLst/>
              <a:gdLst/>
              <a:ahLst/>
              <a:cxnLst/>
              <a:rect l="l" t="t" r="r" b="b"/>
              <a:pathLst>
                <a:path w="3397250" h="5046345">
                  <a:moveTo>
                    <a:pt x="2821110" y="0"/>
                  </a:moveTo>
                  <a:lnTo>
                    <a:pt x="2773664" y="6489"/>
                  </a:lnTo>
                  <a:lnTo>
                    <a:pt x="2678701" y="19028"/>
                  </a:lnTo>
                  <a:lnTo>
                    <a:pt x="2631329" y="25956"/>
                  </a:lnTo>
                  <a:lnTo>
                    <a:pt x="2584128" y="33909"/>
                  </a:lnTo>
                  <a:lnTo>
                    <a:pt x="2550078" y="41652"/>
                  </a:lnTo>
                  <a:lnTo>
                    <a:pt x="2482740" y="60519"/>
                  </a:lnTo>
                  <a:lnTo>
                    <a:pt x="2448619" y="67690"/>
                  </a:lnTo>
                  <a:lnTo>
                    <a:pt x="2318509" y="87824"/>
                  </a:lnTo>
                  <a:lnTo>
                    <a:pt x="2216216" y="102852"/>
                  </a:lnTo>
                  <a:lnTo>
                    <a:pt x="2138112" y="113532"/>
                  </a:lnTo>
                  <a:lnTo>
                    <a:pt x="2080568" y="120625"/>
                  </a:lnTo>
                  <a:lnTo>
                    <a:pt x="2039958" y="124888"/>
                  </a:lnTo>
                  <a:lnTo>
                    <a:pt x="1978792" y="128477"/>
                  </a:lnTo>
                  <a:lnTo>
                    <a:pt x="1969487" y="129394"/>
                  </a:lnTo>
                  <a:lnTo>
                    <a:pt x="1957162" y="131654"/>
                  </a:lnTo>
                  <a:lnTo>
                    <a:pt x="1925076" y="139220"/>
                  </a:lnTo>
                  <a:lnTo>
                    <a:pt x="1805110" y="169290"/>
                  </a:lnTo>
                  <a:lnTo>
                    <a:pt x="1703462" y="165412"/>
                  </a:lnTo>
                  <a:lnTo>
                    <a:pt x="1347631" y="153878"/>
                  </a:lnTo>
                  <a:lnTo>
                    <a:pt x="1246007" y="149902"/>
                  </a:lnTo>
                  <a:lnTo>
                    <a:pt x="1195212" y="147609"/>
                  </a:lnTo>
                  <a:lnTo>
                    <a:pt x="1144430" y="145062"/>
                  </a:lnTo>
                  <a:lnTo>
                    <a:pt x="1093663" y="142221"/>
                  </a:lnTo>
                  <a:lnTo>
                    <a:pt x="1042913" y="139050"/>
                  </a:lnTo>
                  <a:lnTo>
                    <a:pt x="992183" y="135509"/>
                  </a:lnTo>
                  <a:lnTo>
                    <a:pt x="940954" y="121221"/>
                  </a:lnTo>
                  <a:lnTo>
                    <a:pt x="915977" y="110648"/>
                  </a:lnTo>
                  <a:lnTo>
                    <a:pt x="890583" y="101600"/>
                  </a:lnTo>
                  <a:lnTo>
                    <a:pt x="856910" y="92479"/>
                  </a:lnTo>
                  <a:lnTo>
                    <a:pt x="823034" y="84074"/>
                  </a:lnTo>
                  <a:lnTo>
                    <a:pt x="755201" y="67690"/>
                  </a:lnTo>
                  <a:lnTo>
                    <a:pt x="648954" y="73248"/>
                  </a:lnTo>
                  <a:lnTo>
                    <a:pt x="556591" y="77437"/>
                  </a:lnTo>
                  <a:lnTo>
                    <a:pt x="476994" y="80492"/>
                  </a:lnTo>
                  <a:lnTo>
                    <a:pt x="409048" y="82648"/>
                  </a:lnTo>
                  <a:lnTo>
                    <a:pt x="231427" y="86964"/>
                  </a:lnTo>
                  <a:lnTo>
                    <a:pt x="204979" y="88139"/>
                  </a:lnTo>
                  <a:lnTo>
                    <a:pt x="165816" y="92246"/>
                  </a:lnTo>
                  <a:lnTo>
                    <a:pt x="124652" y="106317"/>
                  </a:lnTo>
                  <a:lnTo>
                    <a:pt x="77783" y="135509"/>
                  </a:lnTo>
                  <a:lnTo>
                    <a:pt x="41071" y="176675"/>
                  </a:lnTo>
                  <a:lnTo>
                    <a:pt x="37950" y="199117"/>
                  </a:lnTo>
                  <a:lnTo>
                    <a:pt x="41947" y="223655"/>
                  </a:lnTo>
                  <a:lnTo>
                    <a:pt x="50783" y="250930"/>
                  </a:lnTo>
                  <a:lnTo>
                    <a:pt x="62179" y="281584"/>
                  </a:lnTo>
                  <a:lnTo>
                    <a:pt x="73855" y="316259"/>
                  </a:lnTo>
                  <a:lnTo>
                    <a:pt x="83533" y="355596"/>
                  </a:lnTo>
                  <a:lnTo>
                    <a:pt x="88933" y="400237"/>
                  </a:lnTo>
                  <a:lnTo>
                    <a:pt x="87776" y="450824"/>
                  </a:lnTo>
                  <a:lnTo>
                    <a:pt x="77783" y="508000"/>
                  </a:lnTo>
                  <a:lnTo>
                    <a:pt x="72413" y="518243"/>
                  </a:lnTo>
                  <a:lnTo>
                    <a:pt x="63590" y="526510"/>
                  </a:lnTo>
                  <a:lnTo>
                    <a:pt x="53387" y="533967"/>
                  </a:lnTo>
                  <a:lnTo>
                    <a:pt x="43874" y="541782"/>
                  </a:lnTo>
                  <a:lnTo>
                    <a:pt x="13583" y="1876806"/>
                  </a:lnTo>
                  <a:lnTo>
                    <a:pt x="5930" y="2312252"/>
                  </a:lnTo>
                  <a:lnTo>
                    <a:pt x="1899" y="2648583"/>
                  </a:lnTo>
                  <a:lnTo>
                    <a:pt x="115" y="2937834"/>
                  </a:lnTo>
                  <a:lnTo>
                    <a:pt x="0" y="3181061"/>
                  </a:lnTo>
                  <a:lnTo>
                    <a:pt x="1286" y="3427487"/>
                  </a:lnTo>
                  <a:lnTo>
                    <a:pt x="4121" y="3678250"/>
                  </a:lnTo>
                  <a:lnTo>
                    <a:pt x="7601" y="3882747"/>
                  </a:lnTo>
                  <a:lnTo>
                    <a:pt x="12240" y="4091331"/>
                  </a:lnTo>
                  <a:lnTo>
                    <a:pt x="18112" y="4304584"/>
                  </a:lnTo>
                  <a:lnTo>
                    <a:pt x="25292" y="4523089"/>
                  </a:lnTo>
                  <a:lnTo>
                    <a:pt x="33854" y="4747428"/>
                  </a:lnTo>
                  <a:lnTo>
                    <a:pt x="43874" y="4978184"/>
                  </a:lnTo>
                  <a:lnTo>
                    <a:pt x="82624" y="5004257"/>
                  </a:lnTo>
                  <a:lnTo>
                    <a:pt x="115579" y="5007009"/>
                  </a:lnTo>
                  <a:lnTo>
                    <a:pt x="145474" y="5012042"/>
                  </a:lnTo>
                  <a:lnTo>
                    <a:pt x="153308" y="5022283"/>
                  </a:lnTo>
                  <a:lnTo>
                    <a:pt x="160714" y="5033706"/>
                  </a:lnTo>
                  <a:lnTo>
                    <a:pt x="168977" y="5042765"/>
                  </a:lnTo>
                  <a:lnTo>
                    <a:pt x="259196" y="5039050"/>
                  </a:lnTo>
                  <a:lnTo>
                    <a:pt x="324486" y="5032751"/>
                  </a:lnTo>
                  <a:lnTo>
                    <a:pt x="377851" y="5026465"/>
                  </a:lnTo>
                  <a:lnTo>
                    <a:pt x="421890" y="5019641"/>
                  </a:lnTo>
                  <a:lnTo>
                    <a:pt x="459203" y="5011726"/>
                  </a:lnTo>
                  <a:lnTo>
                    <a:pt x="524047" y="4990419"/>
                  </a:lnTo>
                  <a:lnTo>
                    <a:pt x="593176" y="4958133"/>
                  </a:lnTo>
                  <a:lnTo>
                    <a:pt x="687383" y="4910455"/>
                  </a:lnTo>
                  <a:lnTo>
                    <a:pt x="759261" y="4837770"/>
                  </a:lnTo>
                  <a:lnTo>
                    <a:pt x="790096" y="4807810"/>
                  </a:lnTo>
                  <a:lnTo>
                    <a:pt x="820828" y="4780489"/>
                  </a:lnTo>
                  <a:lnTo>
                    <a:pt x="853929" y="4754594"/>
                  </a:lnTo>
                  <a:lnTo>
                    <a:pt x="891872" y="4728914"/>
                  </a:lnTo>
                  <a:lnTo>
                    <a:pt x="937133" y="4702235"/>
                  </a:lnTo>
                  <a:lnTo>
                    <a:pt x="1008941" y="4664477"/>
                  </a:lnTo>
                  <a:lnTo>
                    <a:pt x="1025568" y="4655264"/>
                  </a:lnTo>
                  <a:lnTo>
                    <a:pt x="1093459" y="4629854"/>
                  </a:lnTo>
                  <a:lnTo>
                    <a:pt x="1161567" y="4614292"/>
                  </a:lnTo>
                  <a:lnTo>
                    <a:pt x="1195383" y="4605655"/>
                  </a:lnTo>
                  <a:lnTo>
                    <a:pt x="1246437" y="4589272"/>
                  </a:lnTo>
                  <a:lnTo>
                    <a:pt x="1297110" y="4571746"/>
                  </a:lnTo>
                  <a:lnTo>
                    <a:pt x="1466401" y="4402455"/>
                  </a:lnTo>
                  <a:lnTo>
                    <a:pt x="1479783" y="4333430"/>
                  </a:lnTo>
                  <a:lnTo>
                    <a:pt x="1487814" y="4299406"/>
                  </a:lnTo>
                  <a:lnTo>
                    <a:pt x="1526267" y="4230677"/>
                  </a:lnTo>
                  <a:lnTo>
                    <a:pt x="1559476" y="4204414"/>
                  </a:lnTo>
                  <a:lnTo>
                    <a:pt x="1596947" y="4184080"/>
                  </a:lnTo>
                  <a:lnTo>
                    <a:pt x="1635692" y="4165473"/>
                  </a:lnTo>
                  <a:lnTo>
                    <a:pt x="1640864" y="4117600"/>
                  </a:lnTo>
                  <a:lnTo>
                    <a:pt x="1644427" y="4069337"/>
                  </a:lnTo>
                  <a:lnTo>
                    <a:pt x="1648795" y="4021299"/>
                  </a:lnTo>
                  <a:lnTo>
                    <a:pt x="1656381" y="3974103"/>
                  </a:lnTo>
                  <a:lnTo>
                    <a:pt x="1669601" y="3928364"/>
                  </a:lnTo>
                  <a:lnTo>
                    <a:pt x="1719446" y="3902860"/>
                  </a:lnTo>
                  <a:lnTo>
                    <a:pt x="1737292" y="3894454"/>
                  </a:lnTo>
                  <a:lnTo>
                    <a:pt x="1755532" y="3878966"/>
                  </a:lnTo>
                  <a:lnTo>
                    <a:pt x="1772344" y="3861895"/>
                  </a:lnTo>
                  <a:lnTo>
                    <a:pt x="1788584" y="3844180"/>
                  </a:lnTo>
                  <a:lnTo>
                    <a:pt x="1805110" y="3826764"/>
                  </a:lnTo>
                  <a:lnTo>
                    <a:pt x="1823001" y="3776249"/>
                  </a:lnTo>
                  <a:lnTo>
                    <a:pt x="1838892" y="3725164"/>
                  </a:lnTo>
                  <a:lnTo>
                    <a:pt x="1846458" y="3682370"/>
                  </a:lnTo>
                  <a:lnTo>
                    <a:pt x="1851417" y="3638851"/>
                  </a:lnTo>
                  <a:lnTo>
                    <a:pt x="1858590" y="3596165"/>
                  </a:lnTo>
                  <a:lnTo>
                    <a:pt x="1872801" y="3555873"/>
                  </a:lnTo>
                  <a:lnTo>
                    <a:pt x="1884862" y="3542359"/>
                  </a:lnTo>
                  <a:lnTo>
                    <a:pt x="1902138" y="3533965"/>
                  </a:lnTo>
                  <a:lnTo>
                    <a:pt x="1921700" y="3528048"/>
                  </a:lnTo>
                  <a:lnTo>
                    <a:pt x="1940619" y="3521964"/>
                  </a:lnTo>
                  <a:lnTo>
                    <a:pt x="1984855" y="3504566"/>
                  </a:lnTo>
                  <a:lnTo>
                    <a:pt x="2014754" y="3493401"/>
                  </a:lnTo>
                  <a:lnTo>
                    <a:pt x="2032971" y="3487241"/>
                  </a:lnTo>
                  <a:lnTo>
                    <a:pt x="2042167" y="3484856"/>
                  </a:lnTo>
                  <a:lnTo>
                    <a:pt x="2044998" y="3485018"/>
                  </a:lnTo>
                  <a:lnTo>
                    <a:pt x="2044124" y="3486499"/>
                  </a:lnTo>
                  <a:lnTo>
                    <a:pt x="2041889" y="3488501"/>
                  </a:lnTo>
                  <a:lnTo>
                    <a:pt x="2109910" y="3454273"/>
                  </a:lnTo>
                  <a:lnTo>
                    <a:pt x="2144203" y="3385597"/>
                  </a:lnTo>
                  <a:lnTo>
                    <a:pt x="2145525" y="3382361"/>
                  </a:lnTo>
                  <a:lnTo>
                    <a:pt x="2146639" y="3377355"/>
                  </a:lnTo>
                  <a:lnTo>
                    <a:pt x="2148480" y="3371227"/>
                  </a:lnTo>
                  <a:lnTo>
                    <a:pt x="2171435" y="3312190"/>
                  </a:lnTo>
                  <a:lnTo>
                    <a:pt x="2188312" y="3271696"/>
                  </a:lnTo>
                  <a:lnTo>
                    <a:pt x="2211510" y="3217164"/>
                  </a:lnTo>
                  <a:lnTo>
                    <a:pt x="2225464" y="3181318"/>
                  </a:lnTo>
                  <a:lnTo>
                    <a:pt x="2260728" y="3138834"/>
                  </a:lnTo>
                  <a:lnTo>
                    <a:pt x="2296729" y="3124987"/>
                  </a:lnTo>
                  <a:lnTo>
                    <a:pt x="2313110" y="3115564"/>
                  </a:lnTo>
                  <a:lnTo>
                    <a:pt x="2367529" y="3068193"/>
                  </a:lnTo>
                  <a:lnTo>
                    <a:pt x="2414710" y="3013964"/>
                  </a:lnTo>
                  <a:lnTo>
                    <a:pt x="2449555" y="2946939"/>
                  </a:lnTo>
                  <a:lnTo>
                    <a:pt x="2464698" y="2912022"/>
                  </a:lnTo>
                  <a:lnTo>
                    <a:pt x="2482401" y="2878582"/>
                  </a:lnTo>
                  <a:lnTo>
                    <a:pt x="2506171" y="2843567"/>
                  </a:lnTo>
                  <a:lnTo>
                    <a:pt x="2531788" y="2809827"/>
                  </a:lnTo>
                  <a:lnTo>
                    <a:pt x="2558142" y="2776587"/>
                  </a:lnTo>
                  <a:lnTo>
                    <a:pt x="2584128" y="2743073"/>
                  </a:lnTo>
                  <a:lnTo>
                    <a:pt x="2587055" y="2694044"/>
                  </a:lnTo>
                  <a:lnTo>
                    <a:pt x="2588786" y="2644813"/>
                  </a:lnTo>
                  <a:lnTo>
                    <a:pt x="2591065" y="2546143"/>
                  </a:lnTo>
                  <a:lnTo>
                    <a:pt x="2592815" y="2496903"/>
                  </a:lnTo>
                  <a:lnTo>
                    <a:pt x="2595774" y="2447859"/>
                  </a:lnTo>
                  <a:lnTo>
                    <a:pt x="2600542" y="2399109"/>
                  </a:lnTo>
                  <a:lnTo>
                    <a:pt x="2607720" y="2350753"/>
                  </a:lnTo>
                  <a:lnTo>
                    <a:pt x="2617910" y="2302891"/>
                  </a:lnTo>
                  <a:lnTo>
                    <a:pt x="2661994" y="2248757"/>
                  </a:lnTo>
                  <a:lnTo>
                    <a:pt x="2692794" y="2226488"/>
                  </a:lnTo>
                  <a:lnTo>
                    <a:pt x="2719510" y="2201291"/>
                  </a:lnTo>
                  <a:lnTo>
                    <a:pt x="2750830" y="2160800"/>
                  </a:lnTo>
                  <a:lnTo>
                    <a:pt x="2781611" y="2119899"/>
                  </a:lnTo>
                  <a:lnTo>
                    <a:pt x="2811956" y="2078665"/>
                  </a:lnTo>
                  <a:lnTo>
                    <a:pt x="2841965" y="2037177"/>
                  </a:lnTo>
                  <a:lnTo>
                    <a:pt x="2960675" y="1870254"/>
                  </a:lnTo>
                  <a:lnTo>
                    <a:pt x="2990528" y="1828673"/>
                  </a:lnTo>
                  <a:lnTo>
                    <a:pt x="3020318" y="1790084"/>
                  </a:lnTo>
                  <a:lnTo>
                    <a:pt x="3082984" y="1714515"/>
                  </a:lnTo>
                  <a:lnTo>
                    <a:pt x="3112542" y="1675736"/>
                  </a:lnTo>
                  <a:lnTo>
                    <a:pt x="3138706" y="1635095"/>
                  </a:lnTo>
                  <a:lnTo>
                    <a:pt x="3159819" y="1591690"/>
                  </a:lnTo>
                  <a:lnTo>
                    <a:pt x="3233768" y="1409994"/>
                  </a:lnTo>
                  <a:lnTo>
                    <a:pt x="3228742" y="1420245"/>
                  </a:lnTo>
                  <a:lnTo>
                    <a:pt x="3226789" y="1423599"/>
                  </a:lnTo>
                  <a:lnTo>
                    <a:pt x="3225064" y="1425903"/>
                  </a:lnTo>
                  <a:lnTo>
                    <a:pt x="3223817" y="1426478"/>
                  </a:lnTo>
                  <a:lnTo>
                    <a:pt x="3223303" y="1424639"/>
                  </a:lnTo>
                  <a:lnTo>
                    <a:pt x="3233618" y="1379508"/>
                  </a:lnTo>
                  <a:lnTo>
                    <a:pt x="3249735" y="1324725"/>
                  </a:lnTo>
                  <a:lnTo>
                    <a:pt x="3261419" y="1286890"/>
                  </a:lnTo>
                  <a:lnTo>
                    <a:pt x="3300594" y="1165901"/>
                  </a:lnTo>
                  <a:lnTo>
                    <a:pt x="3345175" y="1032589"/>
                  </a:lnTo>
                  <a:lnTo>
                    <a:pt x="3396928" y="880490"/>
                  </a:lnTo>
                  <a:lnTo>
                    <a:pt x="3394595" y="828043"/>
                  </a:lnTo>
                  <a:lnTo>
                    <a:pt x="3393462" y="775418"/>
                  </a:lnTo>
                  <a:lnTo>
                    <a:pt x="3393080" y="722680"/>
                  </a:lnTo>
                  <a:lnTo>
                    <a:pt x="3392764" y="617138"/>
                  </a:lnTo>
                  <a:lnTo>
                    <a:pt x="3391931" y="564468"/>
                  </a:lnTo>
                  <a:lnTo>
                    <a:pt x="3390049" y="511954"/>
                  </a:lnTo>
                  <a:lnTo>
                    <a:pt x="3386666" y="459663"/>
                  </a:lnTo>
                  <a:lnTo>
                    <a:pt x="3381333" y="407662"/>
                  </a:lnTo>
                  <a:lnTo>
                    <a:pt x="3373601" y="356019"/>
                  </a:lnTo>
                  <a:lnTo>
                    <a:pt x="3363019" y="304800"/>
                  </a:lnTo>
                  <a:lnTo>
                    <a:pt x="3343115" y="262409"/>
                  </a:lnTo>
                  <a:lnTo>
                    <a:pt x="3309710" y="227044"/>
                  </a:lnTo>
                  <a:lnTo>
                    <a:pt x="3269114" y="196679"/>
                  </a:lnTo>
                  <a:lnTo>
                    <a:pt x="3227637" y="169290"/>
                  </a:lnTo>
                  <a:lnTo>
                    <a:pt x="3170083" y="132018"/>
                  </a:lnTo>
                  <a:lnTo>
                    <a:pt x="3120951" y="102591"/>
                  </a:lnTo>
                  <a:lnTo>
                    <a:pt x="3077960" y="79624"/>
                  </a:lnTo>
                  <a:lnTo>
                    <a:pt x="3038826" y="61734"/>
                  </a:lnTo>
                  <a:lnTo>
                    <a:pt x="3001266" y="47537"/>
                  </a:lnTo>
                  <a:lnTo>
                    <a:pt x="2962997" y="35649"/>
                  </a:lnTo>
                  <a:lnTo>
                    <a:pt x="2921736" y="24686"/>
                  </a:lnTo>
                  <a:lnTo>
                    <a:pt x="2821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264986" y="903351"/>
              <a:ext cx="3397250" cy="5046345"/>
            </a:xfrm>
            <a:custGeom>
              <a:avLst/>
              <a:gdLst/>
              <a:ahLst/>
              <a:cxnLst/>
              <a:rect l="l" t="t" r="r" b="b"/>
              <a:pathLst>
                <a:path w="3397250" h="5046345">
                  <a:moveTo>
                    <a:pt x="77897" y="135509"/>
                  </a:moveTo>
                  <a:lnTo>
                    <a:pt x="53703" y="155686"/>
                  </a:lnTo>
                  <a:lnTo>
                    <a:pt x="41185" y="176675"/>
                  </a:lnTo>
                  <a:lnTo>
                    <a:pt x="38064" y="199117"/>
                  </a:lnTo>
                  <a:lnTo>
                    <a:pt x="42061" y="223655"/>
                  </a:lnTo>
                  <a:lnTo>
                    <a:pt x="50897" y="250930"/>
                  </a:lnTo>
                  <a:lnTo>
                    <a:pt x="62293" y="281584"/>
                  </a:lnTo>
                  <a:lnTo>
                    <a:pt x="73969" y="316259"/>
                  </a:lnTo>
                  <a:lnTo>
                    <a:pt x="83647" y="355596"/>
                  </a:lnTo>
                  <a:lnTo>
                    <a:pt x="89047" y="400237"/>
                  </a:lnTo>
                  <a:lnTo>
                    <a:pt x="87890" y="450824"/>
                  </a:lnTo>
                  <a:lnTo>
                    <a:pt x="77897" y="508000"/>
                  </a:lnTo>
                  <a:lnTo>
                    <a:pt x="72527" y="518243"/>
                  </a:lnTo>
                  <a:lnTo>
                    <a:pt x="63704" y="526510"/>
                  </a:lnTo>
                  <a:lnTo>
                    <a:pt x="53501" y="533967"/>
                  </a:lnTo>
                  <a:lnTo>
                    <a:pt x="43988" y="541782"/>
                  </a:lnTo>
                  <a:lnTo>
                    <a:pt x="42763" y="596535"/>
                  </a:lnTo>
                  <a:lnTo>
                    <a:pt x="41534" y="650944"/>
                  </a:lnTo>
                  <a:lnTo>
                    <a:pt x="40301" y="705016"/>
                  </a:lnTo>
                  <a:lnTo>
                    <a:pt x="39067" y="758762"/>
                  </a:lnTo>
                  <a:lnTo>
                    <a:pt x="37831" y="812189"/>
                  </a:lnTo>
                  <a:lnTo>
                    <a:pt x="36595" y="865307"/>
                  </a:lnTo>
                  <a:lnTo>
                    <a:pt x="35361" y="918125"/>
                  </a:lnTo>
                  <a:lnTo>
                    <a:pt x="34129" y="970653"/>
                  </a:lnTo>
                  <a:lnTo>
                    <a:pt x="32900" y="1022899"/>
                  </a:lnTo>
                  <a:lnTo>
                    <a:pt x="31677" y="1074872"/>
                  </a:lnTo>
                  <a:lnTo>
                    <a:pt x="30459" y="1126582"/>
                  </a:lnTo>
                  <a:lnTo>
                    <a:pt x="29248" y="1178037"/>
                  </a:lnTo>
                  <a:lnTo>
                    <a:pt x="28046" y="1229248"/>
                  </a:lnTo>
                  <a:lnTo>
                    <a:pt x="26853" y="1280222"/>
                  </a:lnTo>
                  <a:lnTo>
                    <a:pt x="25671" y="1330969"/>
                  </a:lnTo>
                  <a:lnTo>
                    <a:pt x="24500" y="1381498"/>
                  </a:lnTo>
                  <a:lnTo>
                    <a:pt x="23342" y="1431819"/>
                  </a:lnTo>
                  <a:lnTo>
                    <a:pt x="22199" y="1481939"/>
                  </a:lnTo>
                  <a:lnTo>
                    <a:pt x="21070" y="1531869"/>
                  </a:lnTo>
                  <a:lnTo>
                    <a:pt x="19959" y="1581618"/>
                  </a:lnTo>
                  <a:lnTo>
                    <a:pt x="18864" y="1631194"/>
                  </a:lnTo>
                  <a:lnTo>
                    <a:pt x="17789" y="1680607"/>
                  </a:lnTo>
                  <a:lnTo>
                    <a:pt x="16733" y="1729865"/>
                  </a:lnTo>
                  <a:lnTo>
                    <a:pt x="15698" y="1778978"/>
                  </a:lnTo>
                  <a:lnTo>
                    <a:pt x="14686" y="1827956"/>
                  </a:lnTo>
                  <a:lnTo>
                    <a:pt x="13697" y="1876806"/>
                  </a:lnTo>
                  <a:lnTo>
                    <a:pt x="12733" y="1925539"/>
                  </a:lnTo>
                  <a:lnTo>
                    <a:pt x="11794" y="1974163"/>
                  </a:lnTo>
                  <a:lnTo>
                    <a:pt x="10883" y="2022688"/>
                  </a:lnTo>
                  <a:lnTo>
                    <a:pt x="9999" y="2071121"/>
                  </a:lnTo>
                  <a:lnTo>
                    <a:pt x="9145" y="2119474"/>
                  </a:lnTo>
                  <a:lnTo>
                    <a:pt x="8321" y="2167754"/>
                  </a:lnTo>
                  <a:lnTo>
                    <a:pt x="7529" y="2215971"/>
                  </a:lnTo>
                  <a:lnTo>
                    <a:pt x="6769" y="2264134"/>
                  </a:lnTo>
                  <a:lnTo>
                    <a:pt x="6044" y="2312252"/>
                  </a:lnTo>
                  <a:lnTo>
                    <a:pt x="5353" y="2360334"/>
                  </a:lnTo>
                  <a:lnTo>
                    <a:pt x="4699" y="2408390"/>
                  </a:lnTo>
                  <a:lnTo>
                    <a:pt x="4082" y="2456427"/>
                  </a:lnTo>
                  <a:lnTo>
                    <a:pt x="3504" y="2504456"/>
                  </a:lnTo>
                  <a:lnTo>
                    <a:pt x="2966" y="2552486"/>
                  </a:lnTo>
                  <a:lnTo>
                    <a:pt x="2468" y="2600525"/>
                  </a:lnTo>
                  <a:lnTo>
                    <a:pt x="2013" y="2648583"/>
                  </a:lnTo>
                  <a:lnTo>
                    <a:pt x="1600" y="2696669"/>
                  </a:lnTo>
                  <a:lnTo>
                    <a:pt x="1233" y="2744792"/>
                  </a:lnTo>
                  <a:lnTo>
                    <a:pt x="910" y="2792961"/>
                  </a:lnTo>
                  <a:lnTo>
                    <a:pt x="635" y="2841185"/>
                  </a:lnTo>
                  <a:lnTo>
                    <a:pt x="407" y="2889473"/>
                  </a:lnTo>
                  <a:lnTo>
                    <a:pt x="229" y="2937834"/>
                  </a:lnTo>
                  <a:lnTo>
                    <a:pt x="101" y="2986278"/>
                  </a:lnTo>
                  <a:lnTo>
                    <a:pt x="24" y="3034814"/>
                  </a:lnTo>
                  <a:lnTo>
                    <a:pt x="0" y="3083450"/>
                  </a:lnTo>
                  <a:lnTo>
                    <a:pt x="29" y="3132196"/>
                  </a:lnTo>
                  <a:lnTo>
                    <a:pt x="113" y="3181061"/>
                  </a:lnTo>
                  <a:lnTo>
                    <a:pt x="254" y="3230054"/>
                  </a:lnTo>
                  <a:lnTo>
                    <a:pt x="452" y="3279184"/>
                  </a:lnTo>
                  <a:lnTo>
                    <a:pt x="708" y="3328460"/>
                  </a:lnTo>
                  <a:lnTo>
                    <a:pt x="1024" y="3377891"/>
                  </a:lnTo>
                  <a:lnTo>
                    <a:pt x="1400" y="3427487"/>
                  </a:lnTo>
                  <a:lnTo>
                    <a:pt x="1839" y="3477256"/>
                  </a:lnTo>
                  <a:lnTo>
                    <a:pt x="2340" y="3527208"/>
                  </a:lnTo>
                  <a:lnTo>
                    <a:pt x="2906" y="3577351"/>
                  </a:lnTo>
                  <a:lnTo>
                    <a:pt x="3537" y="3627695"/>
                  </a:lnTo>
                  <a:lnTo>
                    <a:pt x="4235" y="3678250"/>
                  </a:lnTo>
                  <a:lnTo>
                    <a:pt x="5000" y="3729023"/>
                  </a:lnTo>
                  <a:lnTo>
                    <a:pt x="5835" y="3780024"/>
                  </a:lnTo>
                  <a:lnTo>
                    <a:pt x="6739" y="3831262"/>
                  </a:lnTo>
                  <a:lnTo>
                    <a:pt x="7715" y="3882747"/>
                  </a:lnTo>
                  <a:lnTo>
                    <a:pt x="8763" y="3934487"/>
                  </a:lnTo>
                  <a:lnTo>
                    <a:pt x="9885" y="3986492"/>
                  </a:lnTo>
                  <a:lnTo>
                    <a:pt x="11081" y="4038770"/>
                  </a:lnTo>
                  <a:lnTo>
                    <a:pt x="12354" y="4091331"/>
                  </a:lnTo>
                  <a:lnTo>
                    <a:pt x="13703" y="4144184"/>
                  </a:lnTo>
                  <a:lnTo>
                    <a:pt x="15131" y="4197338"/>
                  </a:lnTo>
                  <a:lnTo>
                    <a:pt x="16638" y="4250801"/>
                  </a:lnTo>
                  <a:lnTo>
                    <a:pt x="18226" y="4304584"/>
                  </a:lnTo>
                  <a:lnTo>
                    <a:pt x="19895" y="4358695"/>
                  </a:lnTo>
                  <a:lnTo>
                    <a:pt x="21647" y="4413144"/>
                  </a:lnTo>
                  <a:lnTo>
                    <a:pt x="23484" y="4467939"/>
                  </a:lnTo>
                  <a:lnTo>
                    <a:pt x="25406" y="4523089"/>
                  </a:lnTo>
                  <a:lnTo>
                    <a:pt x="27414" y="4578604"/>
                  </a:lnTo>
                  <a:lnTo>
                    <a:pt x="29509" y="4634493"/>
                  </a:lnTo>
                  <a:lnTo>
                    <a:pt x="31694" y="4690764"/>
                  </a:lnTo>
                  <a:lnTo>
                    <a:pt x="33968" y="4747428"/>
                  </a:lnTo>
                  <a:lnTo>
                    <a:pt x="36333" y="4804493"/>
                  </a:lnTo>
                  <a:lnTo>
                    <a:pt x="38791" y="4861967"/>
                  </a:lnTo>
                  <a:lnTo>
                    <a:pt x="41342" y="4919861"/>
                  </a:lnTo>
                  <a:lnTo>
                    <a:pt x="43988" y="4978184"/>
                  </a:lnTo>
                  <a:lnTo>
                    <a:pt x="82738" y="5004257"/>
                  </a:lnTo>
                  <a:lnTo>
                    <a:pt x="115693" y="5007009"/>
                  </a:lnTo>
                  <a:lnTo>
                    <a:pt x="145588" y="5012042"/>
                  </a:lnTo>
                  <a:lnTo>
                    <a:pt x="153422" y="5022283"/>
                  </a:lnTo>
                  <a:lnTo>
                    <a:pt x="160828" y="5033706"/>
                  </a:lnTo>
                  <a:lnTo>
                    <a:pt x="169090" y="5042765"/>
                  </a:lnTo>
                  <a:lnTo>
                    <a:pt x="259310" y="5039050"/>
                  </a:lnTo>
                  <a:lnTo>
                    <a:pt x="324600" y="5032751"/>
                  </a:lnTo>
                  <a:lnTo>
                    <a:pt x="377965" y="5026465"/>
                  </a:lnTo>
                  <a:lnTo>
                    <a:pt x="422004" y="5019641"/>
                  </a:lnTo>
                  <a:lnTo>
                    <a:pt x="459317" y="5011726"/>
                  </a:lnTo>
                  <a:lnTo>
                    <a:pt x="524161" y="4990419"/>
                  </a:lnTo>
                  <a:lnTo>
                    <a:pt x="593290" y="4958133"/>
                  </a:lnTo>
                  <a:lnTo>
                    <a:pt x="635959" y="4936493"/>
                  </a:lnTo>
                  <a:lnTo>
                    <a:pt x="687497" y="4910455"/>
                  </a:lnTo>
                  <a:lnTo>
                    <a:pt x="725961" y="4871580"/>
                  </a:lnTo>
                  <a:lnTo>
                    <a:pt x="759375" y="4837770"/>
                  </a:lnTo>
                  <a:lnTo>
                    <a:pt x="790210" y="4807810"/>
                  </a:lnTo>
                  <a:lnTo>
                    <a:pt x="820942" y="4780489"/>
                  </a:lnTo>
                  <a:lnTo>
                    <a:pt x="854043" y="4754594"/>
                  </a:lnTo>
                  <a:lnTo>
                    <a:pt x="891986" y="4728914"/>
                  </a:lnTo>
                  <a:lnTo>
                    <a:pt x="937247" y="4702235"/>
                  </a:lnTo>
                  <a:lnTo>
                    <a:pt x="992297" y="4673346"/>
                  </a:lnTo>
                  <a:lnTo>
                    <a:pt x="1009055" y="4664477"/>
                  </a:lnTo>
                  <a:lnTo>
                    <a:pt x="1060115" y="4639564"/>
                  </a:lnTo>
                  <a:lnTo>
                    <a:pt x="1127567" y="4621895"/>
                  </a:lnTo>
                  <a:lnTo>
                    <a:pt x="1161681" y="4614292"/>
                  </a:lnTo>
                  <a:lnTo>
                    <a:pt x="1195497" y="4605655"/>
                  </a:lnTo>
                  <a:lnTo>
                    <a:pt x="1221143" y="4597820"/>
                  </a:lnTo>
                  <a:lnTo>
                    <a:pt x="1246551" y="4589272"/>
                  </a:lnTo>
                  <a:lnTo>
                    <a:pt x="1271863" y="4580437"/>
                  </a:lnTo>
                  <a:lnTo>
                    <a:pt x="1297224" y="4571746"/>
                  </a:lnTo>
                  <a:lnTo>
                    <a:pt x="1432606" y="4436364"/>
                  </a:lnTo>
                  <a:lnTo>
                    <a:pt x="1466515" y="4402455"/>
                  </a:lnTo>
                  <a:lnTo>
                    <a:pt x="1473652" y="4368121"/>
                  </a:lnTo>
                  <a:lnTo>
                    <a:pt x="1479897" y="4333430"/>
                  </a:lnTo>
                  <a:lnTo>
                    <a:pt x="1487928" y="4299406"/>
                  </a:lnTo>
                  <a:lnTo>
                    <a:pt x="1526381" y="4230677"/>
                  </a:lnTo>
                  <a:lnTo>
                    <a:pt x="1559590" y="4204414"/>
                  </a:lnTo>
                  <a:lnTo>
                    <a:pt x="1597061" y="4184080"/>
                  </a:lnTo>
                  <a:lnTo>
                    <a:pt x="1635806" y="4165473"/>
                  </a:lnTo>
                  <a:lnTo>
                    <a:pt x="1640978" y="4117600"/>
                  </a:lnTo>
                  <a:lnTo>
                    <a:pt x="1644541" y="4069337"/>
                  </a:lnTo>
                  <a:lnTo>
                    <a:pt x="1648909" y="4021299"/>
                  </a:lnTo>
                  <a:lnTo>
                    <a:pt x="1656495" y="3974103"/>
                  </a:lnTo>
                  <a:lnTo>
                    <a:pt x="1669715" y="3928364"/>
                  </a:lnTo>
                  <a:lnTo>
                    <a:pt x="1719560" y="3902860"/>
                  </a:lnTo>
                  <a:lnTo>
                    <a:pt x="1737406" y="3894454"/>
                  </a:lnTo>
                  <a:lnTo>
                    <a:pt x="1755646" y="3878966"/>
                  </a:lnTo>
                  <a:lnTo>
                    <a:pt x="1772458" y="3861895"/>
                  </a:lnTo>
                  <a:lnTo>
                    <a:pt x="1788698" y="3844180"/>
                  </a:lnTo>
                  <a:lnTo>
                    <a:pt x="1805224" y="3826764"/>
                  </a:lnTo>
                  <a:lnTo>
                    <a:pt x="1814056" y="3801459"/>
                  </a:lnTo>
                  <a:lnTo>
                    <a:pt x="1823115" y="3776249"/>
                  </a:lnTo>
                  <a:lnTo>
                    <a:pt x="1831673" y="3750897"/>
                  </a:lnTo>
                  <a:lnTo>
                    <a:pt x="1839006" y="3725164"/>
                  </a:lnTo>
                  <a:lnTo>
                    <a:pt x="1846572" y="3682370"/>
                  </a:lnTo>
                  <a:lnTo>
                    <a:pt x="1851531" y="3638851"/>
                  </a:lnTo>
                  <a:lnTo>
                    <a:pt x="1858704" y="3596165"/>
                  </a:lnTo>
                  <a:lnTo>
                    <a:pt x="1872915" y="3555873"/>
                  </a:lnTo>
                  <a:lnTo>
                    <a:pt x="1884976" y="3542359"/>
                  </a:lnTo>
                  <a:lnTo>
                    <a:pt x="1902252" y="3533965"/>
                  </a:lnTo>
                  <a:lnTo>
                    <a:pt x="1921814" y="3528048"/>
                  </a:lnTo>
                  <a:lnTo>
                    <a:pt x="1940733" y="3521964"/>
                  </a:lnTo>
                  <a:lnTo>
                    <a:pt x="1984969" y="3504566"/>
                  </a:lnTo>
                  <a:lnTo>
                    <a:pt x="2014868" y="3493401"/>
                  </a:lnTo>
                  <a:lnTo>
                    <a:pt x="2033085" y="3487241"/>
                  </a:lnTo>
                  <a:lnTo>
                    <a:pt x="2042281" y="3484856"/>
                  </a:lnTo>
                  <a:lnTo>
                    <a:pt x="2045112" y="3485018"/>
                  </a:lnTo>
                  <a:lnTo>
                    <a:pt x="2044238" y="3486499"/>
                  </a:lnTo>
                  <a:lnTo>
                    <a:pt x="2042315" y="3488069"/>
                  </a:lnTo>
                  <a:lnTo>
                    <a:pt x="2042003" y="3488501"/>
                  </a:lnTo>
                  <a:lnTo>
                    <a:pt x="2045960" y="3486566"/>
                  </a:lnTo>
                  <a:lnTo>
                    <a:pt x="2056843" y="3481035"/>
                  </a:lnTo>
                  <a:lnTo>
                    <a:pt x="2077312" y="3470680"/>
                  </a:lnTo>
                  <a:lnTo>
                    <a:pt x="2110024" y="3454273"/>
                  </a:lnTo>
                  <a:lnTo>
                    <a:pt x="2124997" y="3424385"/>
                  </a:lnTo>
                  <a:lnTo>
                    <a:pt x="2135021" y="3404430"/>
                  </a:lnTo>
                  <a:lnTo>
                    <a:pt x="2146753" y="3377355"/>
                  </a:lnTo>
                  <a:lnTo>
                    <a:pt x="2148594" y="3371227"/>
                  </a:lnTo>
                  <a:lnTo>
                    <a:pt x="2171549" y="3312190"/>
                  </a:lnTo>
                  <a:lnTo>
                    <a:pt x="2188426" y="3271696"/>
                  </a:lnTo>
                  <a:lnTo>
                    <a:pt x="2211624" y="3217164"/>
                  </a:lnTo>
                  <a:lnTo>
                    <a:pt x="2218583" y="3199336"/>
                  </a:lnTo>
                  <a:lnTo>
                    <a:pt x="2234073" y="3164300"/>
                  </a:lnTo>
                  <a:lnTo>
                    <a:pt x="2278664" y="3131708"/>
                  </a:lnTo>
                  <a:lnTo>
                    <a:pt x="2296843" y="3124987"/>
                  </a:lnTo>
                  <a:lnTo>
                    <a:pt x="2313224" y="3115564"/>
                  </a:lnTo>
                  <a:lnTo>
                    <a:pt x="2367643" y="3068193"/>
                  </a:lnTo>
                  <a:lnTo>
                    <a:pt x="2414824" y="3013964"/>
                  </a:lnTo>
                  <a:lnTo>
                    <a:pt x="2449669" y="2946939"/>
                  </a:lnTo>
                  <a:lnTo>
                    <a:pt x="2464812" y="2912022"/>
                  </a:lnTo>
                  <a:lnTo>
                    <a:pt x="2482515" y="2878582"/>
                  </a:lnTo>
                  <a:lnTo>
                    <a:pt x="2506285" y="2843567"/>
                  </a:lnTo>
                  <a:lnTo>
                    <a:pt x="2531902" y="2809827"/>
                  </a:lnTo>
                  <a:lnTo>
                    <a:pt x="2558256" y="2776587"/>
                  </a:lnTo>
                  <a:lnTo>
                    <a:pt x="2584242" y="2743073"/>
                  </a:lnTo>
                  <a:lnTo>
                    <a:pt x="2587169" y="2694044"/>
                  </a:lnTo>
                  <a:lnTo>
                    <a:pt x="2588900" y="2644813"/>
                  </a:lnTo>
                  <a:lnTo>
                    <a:pt x="2590037" y="2595480"/>
                  </a:lnTo>
                  <a:lnTo>
                    <a:pt x="2591179" y="2546143"/>
                  </a:lnTo>
                  <a:lnTo>
                    <a:pt x="2592929" y="2496903"/>
                  </a:lnTo>
                  <a:lnTo>
                    <a:pt x="2595888" y="2447859"/>
                  </a:lnTo>
                  <a:lnTo>
                    <a:pt x="2600656" y="2399109"/>
                  </a:lnTo>
                  <a:lnTo>
                    <a:pt x="2607834" y="2350753"/>
                  </a:lnTo>
                  <a:lnTo>
                    <a:pt x="2618024" y="2302891"/>
                  </a:lnTo>
                  <a:lnTo>
                    <a:pt x="2662108" y="2248757"/>
                  </a:lnTo>
                  <a:lnTo>
                    <a:pt x="2692908" y="2226488"/>
                  </a:lnTo>
                  <a:lnTo>
                    <a:pt x="2719624" y="2201291"/>
                  </a:lnTo>
                  <a:lnTo>
                    <a:pt x="2750944" y="2160800"/>
                  </a:lnTo>
                  <a:lnTo>
                    <a:pt x="2781725" y="2119899"/>
                  </a:lnTo>
                  <a:lnTo>
                    <a:pt x="2812070" y="2078665"/>
                  </a:lnTo>
                  <a:lnTo>
                    <a:pt x="2842079" y="2037177"/>
                  </a:lnTo>
                  <a:lnTo>
                    <a:pt x="2871855" y="1995514"/>
                  </a:lnTo>
                  <a:lnTo>
                    <a:pt x="2901497" y="1953753"/>
                  </a:lnTo>
                  <a:lnTo>
                    <a:pt x="2931108" y="1911974"/>
                  </a:lnTo>
                  <a:lnTo>
                    <a:pt x="2960789" y="1870254"/>
                  </a:lnTo>
                  <a:lnTo>
                    <a:pt x="2990642" y="1828673"/>
                  </a:lnTo>
                  <a:lnTo>
                    <a:pt x="3020432" y="1790084"/>
                  </a:lnTo>
                  <a:lnTo>
                    <a:pt x="3051804" y="1752331"/>
                  </a:lnTo>
                  <a:lnTo>
                    <a:pt x="3083098" y="1714515"/>
                  </a:lnTo>
                  <a:lnTo>
                    <a:pt x="3112656" y="1675736"/>
                  </a:lnTo>
                  <a:lnTo>
                    <a:pt x="3138820" y="1635095"/>
                  </a:lnTo>
                  <a:lnTo>
                    <a:pt x="3159933" y="1591690"/>
                  </a:lnTo>
                  <a:lnTo>
                    <a:pt x="3178021" y="1546584"/>
                  </a:lnTo>
                  <a:lnTo>
                    <a:pt x="3193051" y="1509300"/>
                  </a:lnTo>
                  <a:lnTo>
                    <a:pt x="3214951" y="1455465"/>
                  </a:lnTo>
                  <a:lnTo>
                    <a:pt x="3231187" y="1416317"/>
                  </a:lnTo>
                  <a:lnTo>
                    <a:pt x="3233882" y="1409994"/>
                  </a:lnTo>
                  <a:lnTo>
                    <a:pt x="3233548" y="1410718"/>
                  </a:lnTo>
                  <a:lnTo>
                    <a:pt x="3223931" y="1426478"/>
                  </a:lnTo>
                  <a:lnTo>
                    <a:pt x="3223417" y="1424639"/>
                  </a:lnTo>
                  <a:lnTo>
                    <a:pt x="3233732" y="1379508"/>
                  </a:lnTo>
                  <a:lnTo>
                    <a:pt x="3249849" y="1324725"/>
                  </a:lnTo>
                  <a:lnTo>
                    <a:pt x="3261533" y="1286890"/>
                  </a:lnTo>
                  <a:lnTo>
                    <a:pt x="3300708" y="1165901"/>
                  </a:lnTo>
                  <a:lnTo>
                    <a:pt x="3345289" y="1032589"/>
                  </a:lnTo>
                  <a:lnTo>
                    <a:pt x="3381869" y="924827"/>
                  </a:lnTo>
                  <a:lnTo>
                    <a:pt x="3397042" y="880490"/>
                  </a:lnTo>
                  <a:lnTo>
                    <a:pt x="3394709" y="828043"/>
                  </a:lnTo>
                  <a:lnTo>
                    <a:pt x="3393576" y="775418"/>
                  </a:lnTo>
                  <a:lnTo>
                    <a:pt x="3393193" y="722680"/>
                  </a:lnTo>
                  <a:lnTo>
                    <a:pt x="3393111" y="669898"/>
                  </a:lnTo>
                  <a:lnTo>
                    <a:pt x="3392878" y="617138"/>
                  </a:lnTo>
                  <a:lnTo>
                    <a:pt x="3392045" y="564468"/>
                  </a:lnTo>
                  <a:lnTo>
                    <a:pt x="3390163" y="511954"/>
                  </a:lnTo>
                  <a:lnTo>
                    <a:pt x="3386780" y="459663"/>
                  </a:lnTo>
                  <a:lnTo>
                    <a:pt x="3381447" y="407662"/>
                  </a:lnTo>
                  <a:lnTo>
                    <a:pt x="3373715" y="356019"/>
                  </a:lnTo>
                  <a:lnTo>
                    <a:pt x="3363133" y="304800"/>
                  </a:lnTo>
                  <a:lnTo>
                    <a:pt x="3343229" y="262409"/>
                  </a:lnTo>
                  <a:lnTo>
                    <a:pt x="3309824" y="227044"/>
                  </a:lnTo>
                  <a:lnTo>
                    <a:pt x="3269228" y="196679"/>
                  </a:lnTo>
                  <a:lnTo>
                    <a:pt x="3227751" y="169290"/>
                  </a:lnTo>
                  <a:lnTo>
                    <a:pt x="3170197" y="132018"/>
                  </a:lnTo>
                  <a:lnTo>
                    <a:pt x="3121065" y="102591"/>
                  </a:lnTo>
                  <a:lnTo>
                    <a:pt x="3078074" y="79624"/>
                  </a:lnTo>
                  <a:lnTo>
                    <a:pt x="3038940" y="61734"/>
                  </a:lnTo>
                  <a:lnTo>
                    <a:pt x="3001380" y="47537"/>
                  </a:lnTo>
                  <a:lnTo>
                    <a:pt x="2963111" y="35649"/>
                  </a:lnTo>
                  <a:lnTo>
                    <a:pt x="2921850" y="24686"/>
                  </a:lnTo>
                  <a:lnTo>
                    <a:pt x="2875316" y="13264"/>
                  </a:lnTo>
                  <a:lnTo>
                    <a:pt x="2821224" y="0"/>
                  </a:lnTo>
                  <a:lnTo>
                    <a:pt x="2773778" y="6489"/>
                  </a:lnTo>
                  <a:lnTo>
                    <a:pt x="2726284" y="12685"/>
                  </a:lnTo>
                  <a:lnTo>
                    <a:pt x="2678815" y="19028"/>
                  </a:lnTo>
                  <a:lnTo>
                    <a:pt x="2631443" y="25956"/>
                  </a:lnTo>
                  <a:lnTo>
                    <a:pt x="2584242" y="33909"/>
                  </a:lnTo>
                  <a:lnTo>
                    <a:pt x="2516535" y="51181"/>
                  </a:lnTo>
                  <a:lnTo>
                    <a:pt x="2482854" y="60519"/>
                  </a:lnTo>
                  <a:lnTo>
                    <a:pt x="2379974" y="78443"/>
                  </a:lnTo>
                  <a:lnTo>
                    <a:pt x="2318623" y="87824"/>
                  </a:lnTo>
                  <a:lnTo>
                    <a:pt x="2264226" y="95928"/>
                  </a:lnTo>
                  <a:lnTo>
                    <a:pt x="2216330" y="102852"/>
                  </a:lnTo>
                  <a:lnTo>
                    <a:pt x="2174481" y="108688"/>
                  </a:lnTo>
                  <a:lnTo>
                    <a:pt x="2107111" y="117480"/>
                  </a:lnTo>
                  <a:lnTo>
                    <a:pt x="2058487" y="123063"/>
                  </a:lnTo>
                  <a:lnTo>
                    <a:pt x="2012766" y="127080"/>
                  </a:lnTo>
                  <a:lnTo>
                    <a:pt x="1983560" y="128285"/>
                  </a:lnTo>
                  <a:lnTo>
                    <a:pt x="1978906" y="128477"/>
                  </a:lnTo>
                  <a:lnTo>
                    <a:pt x="1938303" y="136015"/>
                  </a:lnTo>
                  <a:lnTo>
                    <a:pt x="1889445" y="148155"/>
                  </a:lnTo>
                  <a:lnTo>
                    <a:pt x="1865905" y="154074"/>
                  </a:lnTo>
                  <a:lnTo>
                    <a:pt x="1837982" y="161088"/>
                  </a:lnTo>
                  <a:lnTo>
                    <a:pt x="1805224" y="169290"/>
                  </a:lnTo>
                  <a:lnTo>
                    <a:pt x="1754404" y="167267"/>
                  </a:lnTo>
                  <a:lnTo>
                    <a:pt x="1703576" y="165412"/>
                  </a:lnTo>
                  <a:lnTo>
                    <a:pt x="1652744" y="163684"/>
                  </a:lnTo>
                  <a:lnTo>
                    <a:pt x="1601908" y="162048"/>
                  </a:lnTo>
                  <a:lnTo>
                    <a:pt x="1551071" y="160463"/>
                  </a:lnTo>
                  <a:lnTo>
                    <a:pt x="1500235" y="158892"/>
                  </a:lnTo>
                  <a:lnTo>
                    <a:pt x="1449400" y="157296"/>
                  </a:lnTo>
                  <a:lnTo>
                    <a:pt x="1398570" y="155638"/>
                  </a:lnTo>
                  <a:lnTo>
                    <a:pt x="1347745" y="153878"/>
                  </a:lnTo>
                  <a:lnTo>
                    <a:pt x="1296928" y="151979"/>
                  </a:lnTo>
                  <a:lnTo>
                    <a:pt x="1246121" y="149902"/>
                  </a:lnTo>
                  <a:lnTo>
                    <a:pt x="1195326" y="147609"/>
                  </a:lnTo>
                  <a:lnTo>
                    <a:pt x="1144544" y="145062"/>
                  </a:lnTo>
                  <a:lnTo>
                    <a:pt x="1093777" y="142221"/>
                  </a:lnTo>
                  <a:lnTo>
                    <a:pt x="1043027" y="139050"/>
                  </a:lnTo>
                  <a:lnTo>
                    <a:pt x="992297" y="135509"/>
                  </a:lnTo>
                  <a:lnTo>
                    <a:pt x="941068" y="121221"/>
                  </a:lnTo>
                  <a:lnTo>
                    <a:pt x="916091" y="110648"/>
                  </a:lnTo>
                  <a:lnTo>
                    <a:pt x="890697" y="101600"/>
                  </a:lnTo>
                  <a:lnTo>
                    <a:pt x="857024" y="92479"/>
                  </a:lnTo>
                  <a:lnTo>
                    <a:pt x="823148" y="84074"/>
                  </a:lnTo>
                  <a:lnTo>
                    <a:pt x="789202" y="75953"/>
                  </a:lnTo>
                  <a:lnTo>
                    <a:pt x="755315" y="67690"/>
                  </a:lnTo>
                  <a:lnTo>
                    <a:pt x="649068" y="73248"/>
                  </a:lnTo>
                  <a:lnTo>
                    <a:pt x="556705" y="77437"/>
                  </a:lnTo>
                  <a:lnTo>
                    <a:pt x="477108" y="80492"/>
                  </a:lnTo>
                  <a:lnTo>
                    <a:pt x="409162" y="82648"/>
                  </a:lnTo>
                  <a:lnTo>
                    <a:pt x="351748" y="84138"/>
                  </a:lnTo>
                  <a:lnTo>
                    <a:pt x="303752" y="85198"/>
                  </a:lnTo>
                  <a:lnTo>
                    <a:pt x="264055" y="86061"/>
                  </a:lnTo>
                  <a:lnTo>
                    <a:pt x="231541" y="86964"/>
                  </a:lnTo>
                  <a:lnTo>
                    <a:pt x="183595" y="89822"/>
                  </a:lnTo>
                  <a:lnTo>
                    <a:pt x="137632" y="100260"/>
                  </a:lnTo>
                  <a:lnTo>
                    <a:pt x="96015" y="123707"/>
                  </a:lnTo>
                  <a:lnTo>
                    <a:pt x="77897" y="135509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66700" y="1183005"/>
          <a:ext cx="10624820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3535"/>
                <a:gridCol w="3985260"/>
                <a:gridCol w="2409189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Chromosome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painting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probes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Repetitive</a:t>
                      </a:r>
                      <a:r>
                        <a:rPr dirty="0" sz="18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sequence</a:t>
                      </a:r>
                      <a:r>
                        <a:rPr dirty="0" sz="1800" spc="-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probes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Locus-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probes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1920">
                <a:tc>
                  <a:txBody>
                    <a:bodyPr/>
                    <a:lstStyle/>
                    <a:p>
                      <a:pPr marL="377190" marR="132715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Chromosome-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composite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probe pools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18097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DNA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single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type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(PCR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amplified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labelled)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243840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Homogenous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“paint”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highlights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entire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89408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Visualization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individual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chromosomes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metaphase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interphase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cells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96837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Identification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chromosomal aberrations.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Simultaneous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painting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every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human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chromosome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colors.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7190" marR="581660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chromosomal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regions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structures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contain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short sequences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63754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Pan-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telomeric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tandemly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repeated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(TTAGGG) sequences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190" marR="128270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Centromeric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α-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β-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satellite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sequences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flanking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centromeres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just" lvl="1" marL="834390" marR="294640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834390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Monosomy,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trisomy,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other aneuploidies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leukemias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solid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tumors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7825" marR="184785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Genomic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cloned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particular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region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chromosome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7825" marR="450215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Detection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translocations, inversions,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deletions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both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metaphase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interphase.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0000"/>
                </a:solidFill>
              </a:rPr>
              <a:t>Type</a:t>
            </a:r>
            <a:r>
              <a:rPr dirty="0" sz="2800" spc="-6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of</a:t>
            </a:r>
            <a:r>
              <a:rPr dirty="0" sz="2800" spc="-6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Probes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00554" y="1282699"/>
            <a:ext cx="6391275" cy="3152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10">
                <a:latin typeface="Calibri"/>
                <a:cs typeface="Calibri"/>
              </a:rPr>
              <a:t> chips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595"/>
              </a:lnSpc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Gene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chips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590"/>
              </a:lnSpc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10">
                <a:latin typeface="Calibri"/>
                <a:cs typeface="Calibri"/>
              </a:rPr>
              <a:t> arrays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590"/>
              </a:lnSpc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Gene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arrays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buFont typeface="Arial MT"/>
              <a:buChar char="•"/>
              <a:tabLst>
                <a:tab pos="240029" algn="l"/>
              </a:tabLst>
            </a:pPr>
            <a:r>
              <a:rPr dirty="0" sz="2400" spc="-10">
                <a:latin typeface="Calibri"/>
                <a:cs typeface="Calibri"/>
              </a:rPr>
              <a:t>Biochips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microarray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technology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which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specific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sequences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orderly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arranged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a </a:t>
            </a:r>
            <a:r>
              <a:rPr dirty="0" sz="2400" spc="-5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surface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detect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quantify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31" y="310896"/>
            <a:ext cx="3048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DNA</a:t>
            </a:r>
            <a:r>
              <a:rPr dirty="0" sz="3600" spc="-60"/>
              <a:t> </a:t>
            </a:r>
            <a:r>
              <a:rPr dirty="0" sz="3600" spc="-10"/>
              <a:t>microarray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6100" y="1722627"/>
            <a:ext cx="10237470" cy="3714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Mapping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Detection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Chromosome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Aberration:</a:t>
            </a:r>
            <a:endParaRPr sz="2200">
              <a:latin typeface="Calibri"/>
              <a:cs typeface="Calibri"/>
            </a:endParaRPr>
          </a:p>
          <a:p>
            <a:pPr marL="1212850" indent="-285750">
              <a:lnSpc>
                <a:spcPct val="100000"/>
              </a:lnSpc>
              <a:buFont typeface="Wingdings"/>
              <a:buChar char=""/>
              <a:tabLst>
                <a:tab pos="1212850" algn="l"/>
              </a:tabLst>
            </a:pPr>
            <a:r>
              <a:rPr dirty="0" sz="2200" spc="-30">
                <a:latin typeface="Calibri"/>
                <a:cs typeface="Calibri"/>
              </a:rPr>
              <a:t>Target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intact</a:t>
            </a:r>
            <a:endParaRPr sz="2200">
              <a:latin typeface="Calibri"/>
              <a:cs typeface="Calibri"/>
            </a:endParaRPr>
          </a:p>
          <a:p>
            <a:pPr marL="1212850" indent="-285750">
              <a:lnSpc>
                <a:spcPct val="100000"/>
              </a:lnSpc>
              <a:buFont typeface="Wingdings"/>
              <a:buChar char=""/>
              <a:tabLst>
                <a:tab pos="1212850" algn="l"/>
              </a:tabLst>
            </a:pPr>
            <a:r>
              <a:rPr dirty="0" sz="2200" spc="-10">
                <a:latin typeface="Calibri"/>
                <a:cs typeface="Calibri"/>
              </a:rPr>
              <a:t>Information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about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correct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positions</a:t>
            </a:r>
            <a:endParaRPr sz="2200">
              <a:latin typeface="Calibri"/>
              <a:cs typeface="Calibri"/>
            </a:endParaRPr>
          </a:p>
          <a:p>
            <a:pPr marL="1212850" marR="5080" indent="-285750">
              <a:lnSpc>
                <a:spcPct val="100000"/>
              </a:lnSpc>
              <a:buFont typeface="Wingdings"/>
              <a:buChar char=""/>
              <a:tabLst>
                <a:tab pos="1212850" algn="l"/>
              </a:tabLst>
            </a:pPr>
            <a:r>
              <a:rPr dirty="0" sz="2200" spc="-30">
                <a:latin typeface="Calibri"/>
                <a:cs typeface="Calibri"/>
              </a:rPr>
              <a:t>Target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nuclear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(Transcription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transport)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RNA- FISH</a:t>
            </a:r>
            <a:endParaRPr sz="2200">
              <a:latin typeface="Calibri"/>
              <a:cs typeface="Calibri"/>
            </a:endParaRPr>
          </a:p>
          <a:p>
            <a:pPr marL="1212850" marR="518795" indent="-285750">
              <a:lnSpc>
                <a:spcPct val="100000"/>
              </a:lnSpc>
              <a:buFont typeface="Wingdings"/>
              <a:buChar char=""/>
              <a:tabLst>
                <a:tab pos="1212850" algn="l"/>
              </a:tabLst>
            </a:pPr>
            <a:r>
              <a:rPr dirty="0" sz="2200">
                <a:latin typeface="Calibri"/>
                <a:cs typeface="Calibri"/>
              </a:rPr>
              <a:t>Nuclear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organization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resolution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information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about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position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relationships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during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different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cycle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stages.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95"/>
              </a:spcBef>
            </a:pPr>
            <a:endParaRPr sz="2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200">
                <a:latin typeface="Calibri"/>
                <a:cs typeface="Calibri"/>
              </a:rPr>
              <a:t>Chromosomal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deletions,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disomy,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imprinting,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translocations</a:t>
            </a:r>
            <a:endParaRPr sz="2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200" spc="-10">
                <a:latin typeface="Calibri"/>
                <a:cs typeface="Calibri"/>
              </a:rPr>
              <a:t>Comparative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Genomic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Hybridization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(CGH)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402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APPLICATION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 spc="-20"/>
              <a:t>FISH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0569" y="1182318"/>
            <a:ext cx="9357360" cy="456565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2000" b="1">
                <a:latin typeface="Calibri"/>
                <a:cs typeface="Calibri"/>
              </a:rPr>
              <a:t>Cancer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Diagnosis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Subtyping:</a:t>
            </a:r>
            <a:endParaRPr sz="2000">
              <a:latin typeface="Calibri"/>
              <a:cs typeface="Calibri"/>
            </a:endParaRPr>
          </a:p>
          <a:p>
            <a:pPr marL="697865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Applicability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range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tissue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types</a:t>
            </a:r>
            <a:endParaRPr sz="2000">
              <a:latin typeface="Calibri"/>
              <a:cs typeface="Calibri"/>
            </a:endParaRPr>
          </a:p>
          <a:p>
            <a:pPr marL="697865" marR="73660" indent="-228600">
              <a:lnSpc>
                <a:spcPts val="2160"/>
              </a:lnSpc>
              <a:spcBef>
                <a:spcPts val="53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Identify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chromosomal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abnormalities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amplifications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associated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with </a:t>
            </a:r>
            <a:r>
              <a:rPr dirty="0" sz="2000">
                <a:latin typeface="Calibri"/>
                <a:cs typeface="Calibri"/>
              </a:rPr>
              <a:t>various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types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cancer.</a:t>
            </a:r>
            <a:endParaRPr sz="2000">
              <a:latin typeface="Calibri"/>
              <a:cs typeface="Calibri"/>
            </a:endParaRPr>
          </a:p>
          <a:p>
            <a:pPr marL="697865" marR="5080" indent="-228600">
              <a:lnSpc>
                <a:spcPts val="2160"/>
              </a:lnSpc>
              <a:spcBef>
                <a:spcPts val="50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Monitoring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Minimal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Residual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Disease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detecting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residual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cancer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cells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specific </a:t>
            </a:r>
            <a:r>
              <a:rPr dirty="0" sz="2000">
                <a:latin typeface="Calibri"/>
                <a:cs typeface="Calibri"/>
              </a:rPr>
              <a:t>genetic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abnormalities.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2000" spc="-10" b="1">
                <a:latin typeface="Calibri"/>
                <a:cs typeface="Calibri"/>
              </a:rPr>
              <a:t>Prenatal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Genetic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Testing:</a:t>
            </a:r>
            <a:endParaRPr sz="2000">
              <a:latin typeface="Calibri"/>
              <a:cs typeface="Calibri"/>
            </a:endParaRPr>
          </a:p>
          <a:p>
            <a:pPr marL="697865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000" spc="-10">
                <a:latin typeface="Calibri"/>
                <a:cs typeface="Calibri"/>
              </a:rPr>
              <a:t>Visualization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chromosomal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abnormalities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fetal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cells.</a:t>
            </a:r>
            <a:endParaRPr sz="2000">
              <a:latin typeface="Calibri"/>
              <a:cs typeface="Calibri"/>
            </a:endParaRPr>
          </a:p>
          <a:p>
            <a:pPr marL="697865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Down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syndrome,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trisomy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18,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trisomy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13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000" b="1">
                <a:latin typeface="Calibri"/>
                <a:cs typeface="Calibri"/>
              </a:rPr>
              <a:t>Microbial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Detection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Identification:</a:t>
            </a:r>
            <a:endParaRPr sz="2000">
              <a:latin typeface="Calibri"/>
              <a:cs typeface="Calibri"/>
            </a:endParaRPr>
          </a:p>
          <a:p>
            <a:pPr marL="240665" marR="168275" indent="-228600">
              <a:lnSpc>
                <a:spcPts val="216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b="1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apid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detection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microbial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pathogens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clinical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samples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targeting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nucleic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acid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sequences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Human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Papillomavirus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(HPV)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Detection: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early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diagnosis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cervical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cancer.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000" spc="-10" b="1">
                <a:latin typeface="Calibri"/>
                <a:cs typeface="Calibri"/>
              </a:rPr>
              <a:t>Pharmacogenomics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Research</a:t>
            </a:r>
            <a:r>
              <a:rPr dirty="0" sz="2000" spc="-10">
                <a:latin typeface="Calibri"/>
                <a:cs typeface="Calibri"/>
              </a:rPr>
              <a:t>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genetic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variations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affecting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drug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response.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402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APPLICATION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 spc="-20"/>
              <a:t>FISH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4027" y="693927"/>
            <a:ext cx="11276330" cy="3191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0" b="1">
                <a:latin typeface="Calibri"/>
                <a:cs typeface="Calibri"/>
              </a:rPr>
              <a:t>Multiplex-</a:t>
            </a:r>
            <a:r>
              <a:rPr dirty="0" sz="2000" b="1">
                <a:latin typeface="Calibri"/>
                <a:cs typeface="Calibri"/>
              </a:rPr>
              <a:t>FISH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(M-FISH):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000" spc="-10">
                <a:latin typeface="Calibri"/>
                <a:cs typeface="Calibri"/>
              </a:rPr>
              <a:t>Simultaneous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identification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multiple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chromosomal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regions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distinct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colors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target.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000">
                <a:latin typeface="Calibri"/>
                <a:cs typeface="Calibri"/>
              </a:rPr>
              <a:t>Unique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combination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fluorophores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allowing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comprehensive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chromosomal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analysis.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labeled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combination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five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spectrally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separable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fluorochromes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000" spc="-10">
                <a:latin typeface="Calibri"/>
                <a:cs typeface="Calibri"/>
              </a:rPr>
              <a:t>Initially,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M-</a:t>
            </a:r>
            <a:r>
              <a:rPr dirty="0" sz="2000">
                <a:latin typeface="Calibri"/>
                <a:cs typeface="Calibri"/>
              </a:rPr>
              <a:t>FISH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designed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simultaneous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detection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24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human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chromosomes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000">
                <a:latin typeface="Calibri"/>
                <a:cs typeface="Calibri"/>
              </a:rPr>
              <a:t>Adapted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chromosomal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subregions,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such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centromeres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sub-centromeres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Multilocus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(ML-</a:t>
            </a:r>
            <a:r>
              <a:rPr dirty="0" sz="2000" b="1">
                <a:latin typeface="Calibri"/>
                <a:cs typeface="Calibri"/>
              </a:rPr>
              <a:t>FISH)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simultaneous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multiple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multicolor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FISH.</a:t>
            </a:r>
            <a:endParaRPr sz="2000">
              <a:latin typeface="Calibri"/>
              <a:cs typeface="Calibri"/>
            </a:endParaRPr>
          </a:p>
          <a:p>
            <a:pPr marL="12700" marR="1536700">
              <a:lnSpc>
                <a:spcPts val="2160"/>
              </a:lnSpc>
              <a:spcBef>
                <a:spcPts val="1035"/>
              </a:spcBef>
            </a:pPr>
            <a:r>
              <a:rPr dirty="0" sz="2000" b="1">
                <a:latin typeface="Calibri"/>
                <a:cs typeface="Calibri"/>
              </a:rPr>
              <a:t>D-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(Double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colour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FISH)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secondary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on </a:t>
            </a:r>
            <a:r>
              <a:rPr dirty="0" sz="2000" spc="-10">
                <a:latin typeface="Calibri"/>
                <a:cs typeface="Calibri"/>
              </a:rPr>
              <a:t>overlapping.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02191" y="2879598"/>
            <a:ext cx="38633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85870" algn="l"/>
              </a:tabLst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4027" y="3281171"/>
            <a:ext cx="9744075" cy="22301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b="1">
                <a:latin typeface="Calibri"/>
                <a:cs typeface="Calibri"/>
              </a:rPr>
              <a:t>D-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(Double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colour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FISH)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secondary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on </a:t>
            </a:r>
            <a:r>
              <a:rPr dirty="0" sz="2000" spc="-10">
                <a:latin typeface="Calibri"/>
                <a:cs typeface="Calibri"/>
              </a:rPr>
              <a:t>overlapping.</a:t>
            </a:r>
            <a:endParaRPr sz="2000">
              <a:latin typeface="Calibri"/>
              <a:cs typeface="Calibri"/>
            </a:endParaRPr>
          </a:p>
          <a:p>
            <a:pPr marL="12700" marR="496570">
              <a:lnSpc>
                <a:spcPts val="2160"/>
              </a:lnSpc>
              <a:spcBef>
                <a:spcPts val="994"/>
              </a:spcBef>
            </a:pPr>
            <a:r>
              <a:rPr dirty="0" sz="2000">
                <a:latin typeface="Calibri"/>
                <a:cs typeface="Calibri"/>
              </a:rPr>
              <a:t>Presence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secondary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colour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detection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BCR/ABL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translocations,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where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secondary </a:t>
            </a:r>
            <a:r>
              <a:rPr dirty="0" sz="2000">
                <a:latin typeface="Calibri"/>
                <a:cs typeface="Calibri"/>
              </a:rPr>
              <a:t>color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indicates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disease.</a:t>
            </a:r>
            <a:endParaRPr sz="2000">
              <a:latin typeface="Calibri"/>
              <a:cs typeface="Calibri"/>
            </a:endParaRPr>
          </a:p>
          <a:p>
            <a:pPr marL="12700" marR="147320">
              <a:lnSpc>
                <a:spcPts val="2160"/>
              </a:lnSpc>
              <a:spcBef>
                <a:spcPts val="1005"/>
              </a:spcBef>
            </a:pPr>
            <a:r>
              <a:rPr dirty="0" sz="2000">
                <a:latin typeface="Calibri"/>
                <a:cs typeface="Calibri"/>
              </a:rPr>
              <a:t>Absence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secondary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pathological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“Break-</a:t>
            </a:r>
            <a:r>
              <a:rPr dirty="0" sz="2000" b="1">
                <a:latin typeface="Calibri"/>
                <a:cs typeface="Calibri"/>
              </a:rPr>
              <a:t>apart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FISH”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Locus-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for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breakpoint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intact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chromosome.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normal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cells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secondary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color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observed,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primary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colors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observed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translocation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occurs.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7478" y="284988"/>
            <a:ext cx="1757172" cy="154381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732276" y="1854453"/>
            <a:ext cx="2482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Calibri"/>
                <a:cs typeface="Calibri"/>
              </a:rPr>
              <a:t>O'Connor,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C.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(2008)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Fluorescence </a:t>
            </a:r>
            <a:r>
              <a:rPr dirty="0" sz="900" i="1">
                <a:latin typeface="Calibri"/>
                <a:cs typeface="Calibri"/>
              </a:rPr>
              <a:t>in situ</a:t>
            </a:r>
            <a:r>
              <a:rPr dirty="0" sz="900" spc="-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hybridization</a:t>
            </a:r>
            <a:r>
              <a:rPr dirty="0" sz="900" spc="50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(FISH).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Nature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Education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1(1):171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0476" y="509777"/>
            <a:ext cx="2878074" cy="215874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1235" y="416813"/>
            <a:ext cx="1757172" cy="141198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229092" y="2733802"/>
            <a:ext cx="3437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Calibri"/>
                <a:cs typeface="Calibri"/>
              </a:rPr>
              <a:t>S.E.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Pambuccian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and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R.H.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Bardales,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Lymph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Node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Cytopathology,Essentials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13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8229092" y="2870961"/>
            <a:ext cx="26492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Calibri"/>
                <a:cs typeface="Calibri"/>
              </a:rPr>
              <a:t>in</a:t>
            </a:r>
            <a:r>
              <a:rPr dirty="0" sz="900" spc="6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Cytopathology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10,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DOI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10.1007/978-1-4419-6964-</a:t>
            </a:r>
            <a:r>
              <a:rPr dirty="0" sz="900" spc="-20" i="1">
                <a:latin typeface="Calibri"/>
                <a:cs typeface="Calibri"/>
              </a:rPr>
              <a:t>4_2,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5205" y="498601"/>
            <a:ext cx="10270490" cy="5191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latin typeface="Calibri"/>
                <a:cs typeface="Calibri"/>
              </a:rPr>
              <a:t>Quantitative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Fluorescent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situ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Hybridization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(Q-FISH):</a:t>
            </a:r>
            <a:endParaRPr sz="20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000" spc="-10">
                <a:latin typeface="Calibri"/>
                <a:cs typeface="Calibri"/>
              </a:rPr>
              <a:t>Quantitative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about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abundance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characteristics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sequences.</a:t>
            </a:r>
            <a:endParaRPr sz="20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000">
                <a:latin typeface="Calibri"/>
                <a:cs typeface="Calibri"/>
              </a:rPr>
              <a:t>Commonly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measure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length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telomeres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(cellular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aging,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cancer)</a:t>
            </a:r>
            <a:endParaRPr sz="2000">
              <a:latin typeface="Calibri"/>
              <a:cs typeface="Calibri"/>
            </a:endParaRPr>
          </a:p>
          <a:p>
            <a:pPr marL="812800" marR="1221740" indent="-342900">
              <a:lnSpc>
                <a:spcPct val="100000"/>
              </a:lnSpc>
              <a:buFont typeface="Arial MT"/>
              <a:buChar char="•"/>
              <a:tabLst>
                <a:tab pos="812800" algn="l"/>
              </a:tabLst>
            </a:pPr>
            <a:r>
              <a:rPr dirty="0" sz="2000">
                <a:latin typeface="Calibri"/>
                <a:cs typeface="Calibri"/>
              </a:rPr>
              <a:t>Peptide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nucleic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acid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(PNA)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synthetic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DNA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analog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neutral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peptide </a:t>
            </a:r>
            <a:r>
              <a:rPr dirty="0" sz="2000">
                <a:latin typeface="Calibri"/>
                <a:cs typeface="Calibri"/>
              </a:rPr>
              <a:t>backbone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enhances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stability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binding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affinity.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2000" spc="-10" b="1">
                <a:latin typeface="Calibri"/>
                <a:cs typeface="Calibri"/>
              </a:rPr>
              <a:t>RNA-FISH:</a:t>
            </a:r>
            <a:endParaRPr sz="2000">
              <a:latin typeface="Calibri"/>
              <a:cs typeface="Calibri"/>
            </a:endParaRPr>
          </a:p>
          <a:p>
            <a:pPr marL="698500" marR="5080" indent="-228600">
              <a:lnSpc>
                <a:spcPts val="2160"/>
              </a:lnSpc>
              <a:spcBef>
                <a:spcPts val="53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Simultaneous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detection,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localization,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quantification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mRNA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molecules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either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nucleus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cytoplasm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cellular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level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fixed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samples.</a:t>
            </a:r>
            <a:endParaRPr sz="20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allelic-</a:t>
            </a:r>
            <a:r>
              <a:rPr dirty="0" sz="2000">
                <a:latin typeface="Calibri"/>
                <a:cs typeface="Calibri"/>
              </a:rPr>
              <a:t>specific </a:t>
            </a:r>
            <a:r>
              <a:rPr dirty="0" sz="2000" spc="-10">
                <a:latin typeface="Calibri"/>
                <a:cs typeface="Calibri"/>
              </a:rPr>
              <a:t>expression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single-</a:t>
            </a:r>
            <a:r>
              <a:rPr dirty="0" sz="2000">
                <a:latin typeface="Calibri"/>
                <a:cs typeface="Calibri"/>
              </a:rPr>
              <a:t>cell </a:t>
            </a:r>
            <a:r>
              <a:rPr dirty="0" sz="2000" spc="-10">
                <a:latin typeface="Calibri"/>
                <a:cs typeface="Calibri"/>
              </a:rPr>
              <a:t>basis</a:t>
            </a:r>
            <a:endParaRPr sz="2000">
              <a:latin typeface="Calibri"/>
              <a:cs typeface="Calibri"/>
            </a:endParaRPr>
          </a:p>
          <a:p>
            <a:pPr marL="12700" marR="1106805">
              <a:lnSpc>
                <a:spcPts val="2160"/>
              </a:lnSpc>
              <a:spcBef>
                <a:spcPts val="1030"/>
              </a:spcBef>
            </a:pPr>
            <a:r>
              <a:rPr dirty="0" sz="2000" b="1">
                <a:latin typeface="Calibri"/>
                <a:cs typeface="Calibri"/>
              </a:rPr>
              <a:t>Stellaris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RNA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(Single-</a:t>
            </a:r>
            <a:r>
              <a:rPr dirty="0" sz="2000" b="1">
                <a:latin typeface="Calibri"/>
                <a:cs typeface="Calibri"/>
              </a:rPr>
              <a:t>Molecule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RNA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FISH)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single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molecule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mRNA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detection</a:t>
            </a:r>
            <a:r>
              <a:rPr dirty="0" sz="2000" spc="-25">
                <a:latin typeface="Calibri"/>
                <a:cs typeface="Calibri"/>
              </a:rPr>
              <a:t> and </a:t>
            </a:r>
            <a:r>
              <a:rPr dirty="0" sz="2000" spc="-10">
                <a:latin typeface="Calibri"/>
                <a:cs typeface="Calibri"/>
              </a:rPr>
              <a:t>quantification.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2000" spc="-20" b="1">
                <a:latin typeface="Calibri"/>
                <a:cs typeface="Calibri"/>
              </a:rPr>
              <a:t>Immuno-</a:t>
            </a:r>
            <a:r>
              <a:rPr dirty="0" sz="2000" b="1">
                <a:latin typeface="Calibri"/>
                <a:cs typeface="Calibri"/>
              </a:rPr>
              <a:t>FISH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combination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standard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indirect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direct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immunofluorescence.</a:t>
            </a:r>
            <a:endParaRPr sz="2000">
              <a:latin typeface="Calibri"/>
              <a:cs typeface="Calibri"/>
            </a:endParaRPr>
          </a:p>
          <a:p>
            <a:pPr marL="12700" marR="619125">
              <a:lnSpc>
                <a:spcPts val="2160"/>
              </a:lnSpc>
              <a:spcBef>
                <a:spcPts val="1035"/>
              </a:spcBef>
            </a:pPr>
            <a:r>
              <a:rPr dirty="0" sz="2000" spc="-10" b="1">
                <a:latin typeface="Calibri"/>
                <a:cs typeface="Calibri"/>
              </a:rPr>
              <a:t>Flow-</a:t>
            </a:r>
            <a:r>
              <a:rPr dirty="0" sz="2000" b="1">
                <a:latin typeface="Calibri"/>
                <a:cs typeface="Calibri"/>
              </a:rPr>
              <a:t>FISH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situ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hybridization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combined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flow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cytometry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measurement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telomeric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cells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suspension.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PNA-</a:t>
            </a:r>
            <a:r>
              <a:rPr dirty="0" sz="2000">
                <a:latin typeface="Calibri"/>
                <a:cs typeface="Calibri"/>
              </a:rPr>
              <a:t>labeled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telomere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probes.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000" b="1">
                <a:latin typeface="Calibri"/>
                <a:cs typeface="Calibri"/>
              </a:rPr>
              <a:t>Fiber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fish: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resolution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mapping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chromosome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fibers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stretched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slides.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750" y="514857"/>
            <a:ext cx="153416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/>
              <a:t>Summary:</a:t>
            </a:r>
            <a:endParaRPr sz="28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16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6750" y="1337338"/>
            <a:ext cx="5209540" cy="159702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Detection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gene/DNA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sequence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situ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20">
                <a:latin typeface="Calibri"/>
                <a:cs typeface="Calibri"/>
              </a:rPr>
              <a:t>Different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types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Cancer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diagnostics.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Chromosomal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anomaly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detection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7796" y="1361947"/>
            <a:ext cx="8935720" cy="420560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marR="190500" indent="-228600">
              <a:lnSpc>
                <a:spcPts val="1839"/>
              </a:lnSpc>
              <a:spcBef>
                <a:spcPts val="3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Wilson,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40">
                <a:latin typeface="Calibri"/>
                <a:cs typeface="Calibri"/>
              </a:rPr>
              <a:t>Walker,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(2010)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Techniques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0">
                <a:latin typeface="Calibri"/>
                <a:cs typeface="Calibri"/>
              </a:rPr>
              <a:t> Biochemistry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Biology. </a:t>
            </a:r>
            <a:r>
              <a:rPr dirty="0" sz="1700">
                <a:latin typeface="Calibri"/>
                <a:cs typeface="Calibri"/>
              </a:rPr>
              <a:t>Cambridge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University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Press,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Cambridge.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Nelson,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L.,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&amp;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Cox,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(2017).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Lehninger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(7th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ed.).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45">
                <a:latin typeface="Calibri"/>
                <a:cs typeface="Calibri"/>
              </a:rPr>
              <a:t>W.H.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Freeman.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ts val="1939"/>
              </a:lnSpc>
              <a:spcBef>
                <a:spcPts val="8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Sambrook,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Russell,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90">
                <a:latin typeface="Calibri"/>
                <a:cs typeface="Calibri"/>
              </a:rPr>
              <a:t>D.W.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(2001)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Cloning: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Laboratory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Manual.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3rd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Edition,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Vol.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1,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939"/>
              </a:lnSpc>
            </a:pPr>
            <a:r>
              <a:rPr dirty="0" sz="1700">
                <a:latin typeface="Calibri"/>
                <a:cs typeface="Calibri"/>
              </a:rPr>
              <a:t>Cold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Spring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Harbor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Laboratory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Press,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New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York.</a:t>
            </a:r>
            <a:endParaRPr sz="1700">
              <a:latin typeface="Calibri"/>
              <a:cs typeface="Calibri"/>
            </a:endParaRPr>
          </a:p>
          <a:p>
            <a:pPr marL="241300" marR="5080" indent="-228600">
              <a:lnSpc>
                <a:spcPts val="1839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Diagnostics: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Techniques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Applications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for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Clinical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Laboratory"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Wayne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0">
                <a:latin typeface="Calibri"/>
                <a:cs typeface="Calibri"/>
              </a:rPr>
              <a:t>W.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Grody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Robert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Nakamura</a:t>
            </a:r>
            <a:endParaRPr sz="1700">
              <a:latin typeface="Calibri"/>
              <a:cs typeface="Calibri"/>
            </a:endParaRPr>
          </a:p>
          <a:p>
            <a:pPr marL="241300" marR="29845" indent="-228600">
              <a:lnSpc>
                <a:spcPts val="1839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Speicher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MR,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Carter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75">
                <a:latin typeface="Calibri"/>
                <a:cs typeface="Calibri"/>
              </a:rPr>
              <a:t>NP.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new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cytogenetics: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blurring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boundaries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biology.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Nat </a:t>
            </a:r>
            <a:r>
              <a:rPr dirty="0" sz="1700">
                <a:latin typeface="Calibri"/>
                <a:cs typeface="Calibri"/>
              </a:rPr>
              <a:t>Rev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Genet.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2005;6(10):782-</a:t>
            </a:r>
            <a:r>
              <a:rPr dirty="0" sz="1700">
                <a:latin typeface="Calibri"/>
                <a:cs typeface="Calibri"/>
              </a:rPr>
              <a:t>792. </a:t>
            </a:r>
            <a:r>
              <a:rPr dirty="0" sz="1700" spc="-10">
                <a:latin typeface="Calibri"/>
                <a:cs typeface="Calibri"/>
              </a:rPr>
              <a:t>doi:10.1038/nrg1692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 spc="-20">
                <a:latin typeface="Calibri"/>
                <a:cs typeface="Calibri"/>
              </a:rPr>
              <a:t>O'Connor,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(2008)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Fluorescence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situ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hybridization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(FISH).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Nature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Education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1(1):171</a:t>
            </a:r>
            <a:endParaRPr sz="1700">
              <a:latin typeface="Calibri"/>
              <a:cs typeface="Calibri"/>
            </a:endParaRPr>
          </a:p>
          <a:p>
            <a:pPr marL="241300" marR="19050" indent="-228600">
              <a:lnSpc>
                <a:spcPts val="1839"/>
              </a:lnSpc>
              <a:spcBef>
                <a:spcPts val="10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S.E.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Pambuccian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R.H.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Bardales,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Lymph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Node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Cytopathology,Essentials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Cytopathology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10,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DOI </a:t>
            </a:r>
            <a:r>
              <a:rPr dirty="0" sz="1700" spc="-10">
                <a:latin typeface="Calibri"/>
                <a:cs typeface="Calibri"/>
              </a:rPr>
              <a:t>10.1007/978-1-4419-6964-</a:t>
            </a:r>
            <a:r>
              <a:rPr dirty="0" sz="1700" spc="-20">
                <a:latin typeface="Calibri"/>
                <a:cs typeface="Calibri"/>
              </a:rPr>
              <a:t>4_2,</a:t>
            </a:r>
            <a:endParaRPr sz="1700">
              <a:latin typeface="Calibri"/>
              <a:cs typeface="Calibri"/>
            </a:endParaRPr>
          </a:p>
          <a:p>
            <a:pPr marL="241300" marR="94615" indent="-228600">
              <a:lnSpc>
                <a:spcPts val="1839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Shakoori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AR.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Fluorescence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Situ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Hybridization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(FISH)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Its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Applications.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Chromosome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Structure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Aberrations.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2017;343-</a:t>
            </a:r>
            <a:r>
              <a:rPr dirty="0" sz="1700">
                <a:latin typeface="Calibri"/>
                <a:cs typeface="Calibri"/>
              </a:rPr>
              <a:t>367.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Published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2017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Feb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10.</a:t>
            </a:r>
            <a:r>
              <a:rPr dirty="0" sz="1700" spc="-10">
                <a:latin typeface="Calibri"/>
                <a:cs typeface="Calibri"/>
              </a:rPr>
              <a:t> doi:10.1007/978-81-322-3673-</a:t>
            </a:r>
            <a:r>
              <a:rPr dirty="0" sz="1700" spc="-20">
                <a:latin typeface="Calibri"/>
                <a:cs typeface="Calibri"/>
              </a:rPr>
              <a:t>3_16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920" y="2337816"/>
            <a:ext cx="504317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2600" spc="-10">
                <a:solidFill>
                  <a:srgbClr val="008080"/>
                </a:solidFill>
              </a:rPr>
              <a:t>COMPREHENSIVE</a:t>
            </a:r>
            <a:r>
              <a:rPr dirty="0" sz="2600" spc="-3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MOLECULAR </a:t>
            </a:r>
            <a:r>
              <a:rPr dirty="0" sz="2600">
                <a:solidFill>
                  <a:srgbClr val="008080"/>
                </a:solidFill>
              </a:rPr>
              <a:t>DIAGNOSTICS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>
                <a:solidFill>
                  <a:srgbClr val="008080"/>
                </a:solidFill>
              </a:rPr>
              <a:t>AND</a:t>
            </a:r>
            <a:r>
              <a:rPr dirty="0" sz="2600" spc="-85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ADVANCED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GENE </a:t>
            </a:r>
            <a:r>
              <a:rPr dirty="0" sz="2600">
                <a:solidFill>
                  <a:srgbClr val="008080"/>
                </a:solidFill>
              </a:rPr>
              <a:t>EXPRESSION</a:t>
            </a:r>
            <a:r>
              <a:rPr dirty="0" sz="2600" spc="-10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ANALYSIS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171957" y="3548126"/>
            <a:ext cx="723201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777364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  <a:spcBef>
                <a:spcPts val="25"/>
              </a:spcBef>
            </a:pP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Prof.</a:t>
            </a:r>
            <a:r>
              <a:rPr dirty="0" sz="20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Aritri</a:t>
            </a:r>
            <a:r>
              <a:rPr dirty="0" sz="20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Bir</a:t>
            </a:r>
            <a:endParaRPr sz="20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  <a:spcBef>
                <a:spcPts val="2440"/>
              </a:spcBef>
            </a:pPr>
            <a:r>
              <a:rPr dirty="0" sz="1400" spc="-40" b="1">
                <a:solidFill>
                  <a:srgbClr val="001F5F"/>
                </a:solidFill>
                <a:latin typeface="Calibri"/>
                <a:cs typeface="Calibri"/>
              </a:rPr>
              <a:t>Dr.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B.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C.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Roy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Multi-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Speciality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Medical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Research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Centre</a:t>
            </a:r>
            <a:endParaRPr sz="14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Indian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Institute</a:t>
            </a:r>
            <a:r>
              <a:rPr dirty="0" sz="14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Technology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Kharagpur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205300"/>
              </a:lnSpc>
              <a:spcBef>
                <a:spcPts val="195"/>
              </a:spcBef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Module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04: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Tools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Molecular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diagnostics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18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Gene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expression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Analysis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(III)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Lecture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18:</a:t>
            </a:r>
            <a:r>
              <a:rPr dirty="0" sz="1800" spc="37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Methods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study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DNA-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protein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interaction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25018" y="1511350"/>
            <a:ext cx="6189345" cy="883919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vitro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techniques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study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vivo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techniques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study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88" y="1013713"/>
            <a:ext cx="5806440" cy="82105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Principle:</a:t>
            </a:r>
            <a:r>
              <a:rPr dirty="0" sz="28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Nucleic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hybridization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complementarity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(Chargaff's</a:t>
            </a:r>
            <a:r>
              <a:rPr dirty="0" sz="24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rule)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6023" y="513587"/>
            <a:ext cx="2143505" cy="21435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0969" y="2830067"/>
            <a:ext cx="1357122" cy="23698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97379" y="2388615"/>
            <a:ext cx="495236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800" spc="-10">
                <a:latin typeface="Calibri"/>
                <a:cs typeface="Calibri"/>
              </a:rPr>
              <a:t>Evolved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Southern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blotting</a:t>
            </a:r>
            <a:endParaRPr sz="1800">
              <a:latin typeface="Calibri"/>
              <a:cs typeface="Calibri"/>
            </a:endParaRPr>
          </a:p>
          <a:p>
            <a:pPr marL="298450" marR="39243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miniaturized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microarrays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gene </a:t>
            </a:r>
            <a:r>
              <a:rPr dirty="0" sz="1800" spc="-10">
                <a:latin typeface="Calibri"/>
                <a:cs typeface="Calibri"/>
              </a:rPr>
              <a:t>expression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profiling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reported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1995</a:t>
            </a:r>
            <a:endParaRPr sz="18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complete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eukaryotic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genome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(Saccharomyces cerevisiae)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microarray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published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1997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050" y="736854"/>
            <a:ext cx="437261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DNA</a:t>
            </a:r>
            <a:r>
              <a:rPr dirty="0" spc="-125"/>
              <a:t> </a:t>
            </a:r>
            <a:r>
              <a:rPr dirty="0"/>
              <a:t>–Protein</a:t>
            </a:r>
            <a:r>
              <a:rPr dirty="0" spc="-105"/>
              <a:t> </a:t>
            </a:r>
            <a:r>
              <a:rPr dirty="0" spc="-10"/>
              <a:t>Interaction: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7050" y="1662227"/>
            <a:ext cx="8750935" cy="337566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Fundamental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Understanding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Regulation</a:t>
            </a:r>
            <a:endParaRPr sz="22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Cellular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Processes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Function: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replication,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transcription,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translation,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repair.</a:t>
            </a:r>
            <a:endParaRPr sz="2200">
              <a:latin typeface="Calibri"/>
              <a:cs typeface="Calibri"/>
            </a:endParaRPr>
          </a:p>
          <a:p>
            <a:pPr algn="just" marL="241300" marR="145415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Aberrant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innumerous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diseases,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including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cancer, neurodegenerative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disorders,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genetic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diseases.</a:t>
            </a:r>
            <a:endParaRPr sz="22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Many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drugs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target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involved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interactions.</a:t>
            </a:r>
            <a:endParaRPr sz="2200">
              <a:latin typeface="Calibri"/>
              <a:cs typeface="Calibri"/>
            </a:endParaRPr>
          </a:p>
          <a:p>
            <a:pPr algn="just" marL="241300" marR="2286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Biotechnology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Genetic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Engineering: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Techniques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like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editing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(e.g., </a:t>
            </a:r>
            <a:r>
              <a:rPr dirty="0" sz="2200" spc="-20">
                <a:latin typeface="Calibri"/>
                <a:cs typeface="Calibri"/>
              </a:rPr>
              <a:t>CRISPR-</a:t>
            </a:r>
            <a:r>
              <a:rPr dirty="0" sz="2200">
                <a:latin typeface="Calibri"/>
                <a:cs typeface="Calibri"/>
              </a:rPr>
              <a:t>Cas9)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expression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manipulation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rely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precise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control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1106"/>
            <a:ext cx="15392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Methods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06955"/>
            <a:ext cx="4219575" cy="341122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294005">
              <a:lnSpc>
                <a:spcPts val="2380"/>
              </a:lnSpc>
              <a:spcBef>
                <a:spcPts val="395"/>
              </a:spcBef>
            </a:pP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vitro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techniques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to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DNA– </a:t>
            </a:r>
            <a:r>
              <a:rPr dirty="0" sz="2200" b="1">
                <a:latin typeface="Calibri"/>
                <a:cs typeface="Calibri"/>
              </a:rPr>
              <a:t>protein</a:t>
            </a:r>
            <a:r>
              <a:rPr dirty="0" sz="2200" spc="-1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Footprinting</a:t>
            </a:r>
            <a:r>
              <a:rPr dirty="0" sz="2200" spc="-20">
                <a:latin typeface="Calibri"/>
                <a:cs typeface="Calibri"/>
              </a:rPr>
              <a:t> assay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Electrophoretic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mobility shift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 (EMSA)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Southwestern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blotting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30">
                <a:latin typeface="Calibri"/>
                <a:cs typeface="Calibri"/>
              </a:rPr>
              <a:t>Yeast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one-</a:t>
            </a:r>
            <a:r>
              <a:rPr dirty="0" sz="2200">
                <a:latin typeface="Calibri"/>
                <a:cs typeface="Calibri"/>
              </a:rPr>
              <a:t>hybrid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assay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(Y1H)</a:t>
            </a:r>
            <a:endParaRPr sz="2200">
              <a:latin typeface="Calibri"/>
              <a:cs typeface="Calibri"/>
            </a:endParaRPr>
          </a:p>
          <a:p>
            <a:pPr marL="241300" marR="530860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Phage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display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DNA-binding proteins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09920" y="1806955"/>
            <a:ext cx="3907154" cy="268033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43815">
              <a:lnSpc>
                <a:spcPts val="2380"/>
              </a:lnSpc>
              <a:spcBef>
                <a:spcPts val="395"/>
              </a:spcBef>
            </a:pP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vivo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techniques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to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DNA– </a:t>
            </a:r>
            <a:r>
              <a:rPr dirty="0" sz="2200" b="1">
                <a:latin typeface="Calibri"/>
                <a:cs typeface="Calibri"/>
              </a:rPr>
              <a:t>protein</a:t>
            </a:r>
            <a:r>
              <a:rPr dirty="0" sz="2200" spc="-1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 (ChIP)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X-</a:t>
            </a:r>
            <a:r>
              <a:rPr dirty="0" sz="2200" spc="-20">
                <a:latin typeface="Calibri"/>
                <a:cs typeface="Calibri"/>
              </a:rPr>
              <a:t>ChIP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20">
                <a:latin typeface="Calibri"/>
                <a:cs typeface="Calibri"/>
              </a:rPr>
              <a:t>Native-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(N-ChIP)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Carrier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ChIP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95"/>
              </a:spcBef>
            </a:pPr>
            <a:r>
              <a:rPr dirty="0" sz="2900"/>
              <a:t>Foot</a:t>
            </a:r>
            <a:r>
              <a:rPr dirty="0" sz="2900" spc="-80"/>
              <a:t> </a:t>
            </a:r>
            <a:r>
              <a:rPr dirty="0" sz="2900"/>
              <a:t>printing</a:t>
            </a:r>
            <a:r>
              <a:rPr dirty="0" sz="2900" spc="-85"/>
              <a:t> </a:t>
            </a:r>
            <a:r>
              <a:rPr dirty="0" sz="2900" spc="-10"/>
              <a:t>assay</a:t>
            </a:r>
            <a:endParaRPr sz="2900"/>
          </a:p>
        </p:txBody>
      </p:sp>
      <p:sp>
        <p:nvSpPr>
          <p:cNvPr id="3" name="object 3" descr=""/>
          <p:cNvSpPr txBox="1"/>
          <p:nvPr/>
        </p:nvSpPr>
        <p:spPr>
          <a:xfrm>
            <a:off x="616458" y="1045514"/>
            <a:ext cx="6078220" cy="426275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900">
                <a:latin typeface="Calibri"/>
                <a:cs typeface="Calibri"/>
              </a:rPr>
              <a:t>Principle: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Protein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bound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protects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from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degradation.</a:t>
            </a:r>
            <a:endParaRPr sz="1900">
              <a:latin typeface="Calibri"/>
              <a:cs typeface="Calibri"/>
            </a:endParaRPr>
          </a:p>
          <a:p>
            <a:pPr marL="241300" marR="125095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Identification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specific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sequence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which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DNA-binding protein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or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molecule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binds.</a:t>
            </a:r>
            <a:endParaRPr sz="1900">
              <a:latin typeface="Calibri"/>
              <a:cs typeface="Calibri"/>
            </a:endParaRPr>
          </a:p>
          <a:p>
            <a:pPr marL="241300" marR="486409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Chemical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or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enzymatic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(DNAse)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digestion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naked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and </a:t>
            </a:r>
            <a:r>
              <a:rPr dirty="0" sz="1900" spc="-10">
                <a:latin typeface="Calibri"/>
                <a:cs typeface="Calibri"/>
              </a:rPr>
              <a:t>protein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bound-</a:t>
            </a:r>
            <a:r>
              <a:rPr dirty="0" sz="1900" spc="-20">
                <a:latin typeface="Calibri"/>
                <a:cs typeface="Calibri"/>
              </a:rPr>
              <a:t>DNA.</a:t>
            </a:r>
            <a:endParaRPr sz="1900">
              <a:latin typeface="Calibri"/>
              <a:cs typeface="Calibri"/>
            </a:endParaRPr>
          </a:p>
          <a:p>
            <a:pPr marL="241300" marR="1185545" indent="-228600">
              <a:lnSpc>
                <a:spcPct val="8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Both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reactions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compared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using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gel </a:t>
            </a:r>
            <a:r>
              <a:rPr dirty="0" sz="1900" spc="-10">
                <a:latin typeface="Calibri"/>
                <a:cs typeface="Calibri"/>
              </a:rPr>
              <a:t>electrophoresis.</a:t>
            </a:r>
            <a:endParaRPr sz="1900">
              <a:latin typeface="Calibri"/>
              <a:cs typeface="Calibri"/>
            </a:endParaRPr>
          </a:p>
          <a:p>
            <a:pPr algn="just" marL="240029" marR="123825" indent="-227329">
              <a:lnSpc>
                <a:spcPts val="182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segment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bound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by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protein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appears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as </a:t>
            </a:r>
            <a:r>
              <a:rPr dirty="0" sz="1900" spc="-25">
                <a:latin typeface="Calibri"/>
                <a:cs typeface="Calibri"/>
              </a:rPr>
              <a:t>	</a:t>
            </a:r>
            <a:r>
              <a:rPr dirty="0" sz="1900">
                <a:latin typeface="Calibri"/>
                <a:cs typeface="Calibri"/>
              </a:rPr>
              <a:t>an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empty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stretch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‘footprint’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protein-</a:t>
            </a:r>
            <a:r>
              <a:rPr dirty="0" sz="1900">
                <a:latin typeface="Calibri"/>
                <a:cs typeface="Calibri"/>
              </a:rPr>
              <a:t>bound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reaction </a:t>
            </a:r>
            <a:r>
              <a:rPr dirty="0" sz="1900" spc="-10">
                <a:latin typeface="Calibri"/>
                <a:cs typeface="Calibri"/>
              </a:rPr>
              <a:t>	</a:t>
            </a:r>
            <a:r>
              <a:rPr dirty="0" sz="1900">
                <a:latin typeface="Calibri"/>
                <a:cs typeface="Calibri"/>
              </a:rPr>
              <a:t>when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compared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continuous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fragments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produced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by </a:t>
            </a:r>
            <a:r>
              <a:rPr dirty="0" sz="1900" spc="-25">
                <a:latin typeface="Calibri"/>
                <a:cs typeface="Calibri"/>
              </a:rPr>
              <a:t>	</a:t>
            </a:r>
            <a:r>
              <a:rPr dirty="0" sz="1900">
                <a:latin typeface="Calibri"/>
                <a:cs typeface="Calibri"/>
              </a:rPr>
              <a:t>naked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digestion.</a:t>
            </a:r>
            <a:endParaRPr sz="1900">
              <a:latin typeface="Calibri"/>
              <a:cs typeface="Calibri"/>
            </a:endParaRPr>
          </a:p>
          <a:p>
            <a:pPr marL="241300" marR="247015" indent="-228600">
              <a:lnSpc>
                <a:spcPts val="18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By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varying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concentration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DNA-</a:t>
            </a:r>
            <a:r>
              <a:rPr dirty="0" sz="1900">
                <a:latin typeface="Calibri"/>
                <a:cs typeface="Calibri"/>
              </a:rPr>
              <a:t>binding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protein,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binding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affinity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protein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can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estimated </a:t>
            </a:r>
            <a:r>
              <a:rPr dirty="0" sz="1900">
                <a:latin typeface="Calibri"/>
                <a:cs typeface="Calibri"/>
              </a:rPr>
              <a:t>according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minimum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concentration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protein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at </a:t>
            </a:r>
            <a:r>
              <a:rPr dirty="0" sz="1900">
                <a:latin typeface="Calibri"/>
                <a:cs typeface="Calibri"/>
              </a:rPr>
              <a:t>which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footprint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is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observed.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7569" y="943355"/>
            <a:ext cx="3487674" cy="321868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Electrophoretic</a:t>
            </a:r>
            <a:r>
              <a:rPr dirty="0" spc="-55"/>
              <a:t> </a:t>
            </a:r>
            <a:r>
              <a:rPr dirty="0"/>
              <a:t>mobility</a:t>
            </a:r>
            <a:r>
              <a:rPr dirty="0" spc="-80"/>
              <a:t> </a:t>
            </a:r>
            <a:r>
              <a:rPr dirty="0"/>
              <a:t>shift</a:t>
            </a:r>
            <a:r>
              <a:rPr dirty="0" spc="-75"/>
              <a:t> </a:t>
            </a:r>
            <a:r>
              <a:rPr dirty="0"/>
              <a:t>assay</a:t>
            </a:r>
            <a:r>
              <a:rPr dirty="0" spc="-75"/>
              <a:t> </a:t>
            </a:r>
            <a:r>
              <a:rPr dirty="0" spc="-10"/>
              <a:t>(EMSA)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66572" y="1088644"/>
            <a:ext cx="6716395" cy="39522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41300" marR="210185" indent="-229235">
              <a:lnSpc>
                <a:spcPct val="70000"/>
              </a:lnSpc>
              <a:spcBef>
                <a:spcPts val="8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Electrophoretic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separation</a:t>
            </a:r>
            <a:r>
              <a:rPr dirty="0" sz="2000">
                <a:latin typeface="Calibri"/>
                <a:cs typeface="Calibri"/>
              </a:rPr>
              <a:t> 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protein–DNA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protein–RNA </a:t>
            </a:r>
            <a:r>
              <a:rPr dirty="0" sz="2000">
                <a:latin typeface="Calibri"/>
                <a:cs typeface="Calibri"/>
              </a:rPr>
              <a:t>mixture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polyacrylamide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agarose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gel.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Principle: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DNA–protein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complexes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heavier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move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dirty="0" sz="2000">
                <a:latin typeface="Calibri"/>
                <a:cs typeface="Calibri"/>
              </a:rPr>
              <a:t>slowly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when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subjected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non-</a:t>
            </a:r>
            <a:r>
              <a:rPr dirty="0" sz="2000">
                <a:latin typeface="Calibri"/>
                <a:cs typeface="Calibri"/>
              </a:rPr>
              <a:t>denaturing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polyacrylamide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241300" marR="533400">
              <a:lnSpc>
                <a:spcPct val="70000"/>
              </a:lnSpc>
              <a:spcBef>
                <a:spcPts val="360"/>
              </a:spcBef>
            </a:pPr>
            <a:r>
              <a:rPr dirty="0" sz="2000" spc="-10">
                <a:latin typeface="Calibri"/>
                <a:cs typeface="Calibri"/>
              </a:rPr>
              <a:t>agarose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electrophoresis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compared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unbound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free </a:t>
            </a:r>
            <a:r>
              <a:rPr dirty="0" sz="2000" spc="-10">
                <a:latin typeface="Calibri"/>
                <a:cs typeface="Calibri"/>
              </a:rPr>
              <a:t>probe.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Gel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shift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retardation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assay.</a:t>
            </a:r>
            <a:endParaRPr sz="2000">
              <a:latin typeface="Calibri"/>
              <a:cs typeface="Calibri"/>
            </a:endParaRPr>
          </a:p>
          <a:p>
            <a:pPr marL="241300" marR="168910" indent="-229235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DNA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radiolabeled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dyes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stain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DNA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</a:t>
            </a:r>
            <a:endParaRPr sz="2000">
              <a:latin typeface="Calibri"/>
              <a:cs typeface="Calibri"/>
            </a:endParaRPr>
          </a:p>
          <a:p>
            <a:pPr marL="241300" marR="487680" indent="-229235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control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lane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(DNA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without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present)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will </a:t>
            </a:r>
            <a:r>
              <a:rPr dirty="0" sz="2000">
                <a:latin typeface="Calibri"/>
                <a:cs typeface="Calibri"/>
              </a:rPr>
              <a:t>contain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single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corresponding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unbound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DNA.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lane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bound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produce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that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dirty="0" sz="2000" spc="-10">
                <a:latin typeface="Calibri"/>
                <a:cs typeface="Calibri"/>
              </a:rPr>
              <a:t>represents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larger,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mobile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complex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nucleic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acid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60"/>
              </a:spcBef>
            </a:pPr>
            <a:r>
              <a:rPr dirty="0" sz="2000">
                <a:latin typeface="Calibri"/>
                <a:cs typeface="Calibri"/>
              </a:rPr>
              <a:t>probe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bound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'shifted'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(since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it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moved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slowly).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0" y="489966"/>
            <a:ext cx="3258311" cy="32773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04163" y="954024"/>
            <a:ext cx="8756650" cy="4644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Supershift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assay:</a:t>
            </a:r>
            <a:r>
              <a:rPr dirty="0" sz="2200" spc="4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interest.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95"/>
              </a:lnSpc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Capillary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electrophoretic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mobility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shift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assay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(CEMSA):</a:t>
            </a:r>
            <a:endParaRPr sz="2200">
              <a:latin typeface="Calibri"/>
              <a:cs typeface="Calibri"/>
            </a:endParaRPr>
          </a:p>
          <a:p>
            <a:pPr lvl="1" marL="698500" marR="254000" indent="-228600">
              <a:lnSpc>
                <a:spcPct val="70000"/>
              </a:lnSpc>
              <a:spcBef>
                <a:spcPts val="650"/>
              </a:spcBef>
              <a:buSzPct val="95454"/>
              <a:buFont typeface="Wingdings"/>
              <a:buChar char="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separation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quantitation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uncoated </a:t>
            </a:r>
            <a:r>
              <a:rPr dirty="0" sz="2200">
                <a:latin typeface="Calibri"/>
                <a:cs typeface="Calibri"/>
              </a:rPr>
              <a:t>capillaries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matrixes</a:t>
            </a:r>
            <a:endParaRPr sz="2200">
              <a:latin typeface="Calibri"/>
              <a:cs typeface="Calibri"/>
            </a:endParaRPr>
          </a:p>
          <a:p>
            <a:pPr lvl="1" marL="698500" marR="337820" indent="-228600">
              <a:lnSpc>
                <a:spcPct val="70000"/>
              </a:lnSpc>
              <a:spcBef>
                <a:spcPts val="495"/>
              </a:spcBef>
              <a:buSzPct val="95454"/>
              <a:buFont typeface="Wingdings"/>
              <a:buChar char=""/>
              <a:tabLst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sensitivity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laser-induced-</a:t>
            </a:r>
            <a:r>
              <a:rPr dirty="0" sz="2200">
                <a:latin typeface="Calibri"/>
                <a:cs typeface="Calibri"/>
              </a:rPr>
              <a:t>fluorescence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detection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fluorescein- </a:t>
            </a:r>
            <a:r>
              <a:rPr dirty="0" sz="2200">
                <a:latin typeface="Calibri"/>
                <a:cs typeface="Calibri"/>
              </a:rPr>
              <a:t>labeled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DNA.</a:t>
            </a:r>
            <a:endParaRPr sz="2200">
              <a:latin typeface="Calibri"/>
              <a:cs typeface="Calibri"/>
            </a:endParaRPr>
          </a:p>
          <a:p>
            <a:pPr lvl="1" marL="698500" marR="45720" indent="-228600">
              <a:lnSpc>
                <a:spcPct val="70000"/>
              </a:lnSpc>
              <a:spcBef>
                <a:spcPts val="500"/>
              </a:spcBef>
              <a:buSzPct val="95454"/>
              <a:buFont typeface="Wingdings"/>
              <a:buChar char="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Capillary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electrophoresis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separates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analytes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basis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their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mass- </a:t>
            </a:r>
            <a:r>
              <a:rPr dirty="0" sz="2200" spc="-25">
                <a:latin typeface="Calibri"/>
                <a:cs typeface="Calibri"/>
              </a:rPr>
              <a:t>to-</a:t>
            </a:r>
            <a:r>
              <a:rPr dirty="0" sz="2200">
                <a:latin typeface="Calibri"/>
                <a:cs typeface="Calibri"/>
              </a:rPr>
              <a:t>charge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ratio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elutes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complexes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order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free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protein, protein/DNA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lastly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DNA.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95"/>
              </a:lnSpc>
              <a:spcBef>
                <a:spcPts val="25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IDEMSA: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(EMSA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combined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immunodepletion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supershift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assays)</a:t>
            </a:r>
            <a:endParaRPr sz="2200">
              <a:latin typeface="Calibri"/>
              <a:cs typeface="Calibri"/>
            </a:endParaRPr>
          </a:p>
          <a:p>
            <a:pPr lvl="1" marL="698500" marR="5080" indent="-228600">
              <a:lnSpc>
                <a:spcPct val="70100"/>
              </a:lnSpc>
              <a:spcBef>
                <a:spcPts val="645"/>
              </a:spcBef>
              <a:buSzPct val="95454"/>
              <a:buFont typeface="Wingdings"/>
              <a:buChar char="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nuclear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cytoplasmic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extracts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depleted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protein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incubation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relevant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A-</a:t>
            </a:r>
            <a:r>
              <a:rPr dirty="0" sz="2200" spc="-10">
                <a:latin typeface="Calibri"/>
                <a:cs typeface="Calibri"/>
              </a:rPr>
              <a:t>sepharose.</a:t>
            </a:r>
            <a:endParaRPr sz="2200">
              <a:latin typeface="Calibri"/>
              <a:cs typeface="Calibri"/>
            </a:endParaRPr>
          </a:p>
          <a:p>
            <a:pPr lvl="1" marL="698500" marR="74930" indent="-228600">
              <a:lnSpc>
                <a:spcPct val="70000"/>
              </a:lnSpc>
              <a:spcBef>
                <a:spcPts val="500"/>
              </a:spcBef>
              <a:buSzPct val="95454"/>
              <a:buFont typeface="Wingdings"/>
              <a:buChar char="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depleted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extracts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analyzed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presence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by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EMSA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supershift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Electrophoretic</a:t>
            </a:r>
            <a:r>
              <a:rPr dirty="0" spc="-55"/>
              <a:t> </a:t>
            </a:r>
            <a:r>
              <a:rPr dirty="0"/>
              <a:t>mobility</a:t>
            </a:r>
            <a:r>
              <a:rPr dirty="0" spc="-80"/>
              <a:t> </a:t>
            </a:r>
            <a:r>
              <a:rPr dirty="0"/>
              <a:t>shift</a:t>
            </a:r>
            <a:r>
              <a:rPr dirty="0" spc="-75"/>
              <a:t> </a:t>
            </a:r>
            <a:r>
              <a:rPr dirty="0"/>
              <a:t>assay</a:t>
            </a:r>
            <a:r>
              <a:rPr dirty="0" spc="-75"/>
              <a:t> </a:t>
            </a:r>
            <a:r>
              <a:rPr dirty="0" spc="-10"/>
              <a:t>(EMSA)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Southwestern</a:t>
            </a:r>
            <a:r>
              <a:rPr dirty="0" spc="-150"/>
              <a:t> </a:t>
            </a:r>
            <a:r>
              <a:rPr dirty="0" spc="-10"/>
              <a:t>blotting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4040" y="1112317"/>
            <a:ext cx="9549130" cy="112204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Principle: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Combines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principles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Southern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Western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blotting.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Used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elucidate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molecular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weight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protein-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complexes.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Particularly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useful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when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known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bound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protein.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Southwestern</a:t>
            </a:r>
            <a:r>
              <a:rPr dirty="0" spc="-150"/>
              <a:t> </a:t>
            </a:r>
            <a:r>
              <a:rPr dirty="0" spc="-10"/>
              <a:t>blotting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9720" y="2343709"/>
            <a:ext cx="9302750" cy="35521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Experimental</a:t>
            </a:r>
            <a:r>
              <a:rPr dirty="0" sz="2200" spc="-1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Procedure: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Labeled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oligonucleotides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instead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probes.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Crude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extracts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resolved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SDS-PAGE.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transferred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membrane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under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conditions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favoring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renaturation.</a:t>
            </a:r>
            <a:endParaRPr sz="2200">
              <a:latin typeface="Calibri"/>
              <a:cs typeface="Calibri"/>
            </a:endParaRPr>
          </a:p>
          <a:p>
            <a:pPr lvl="1" marL="697865" marR="355600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Membrane-</a:t>
            </a:r>
            <a:r>
              <a:rPr dirty="0" sz="2200">
                <a:latin typeface="Calibri"/>
                <a:cs typeface="Calibri"/>
              </a:rPr>
              <a:t>bound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incubated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oligonucleotides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which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interest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putatively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binds.</a:t>
            </a:r>
            <a:endParaRPr sz="2200">
              <a:latin typeface="Calibri"/>
              <a:cs typeface="Calibri"/>
            </a:endParaRPr>
          </a:p>
          <a:p>
            <a:pPr lvl="1" marL="697865" marR="259079" indent="-228600">
              <a:lnSpc>
                <a:spcPts val="2380"/>
              </a:lnSpc>
              <a:spcBef>
                <a:spcPts val="49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Developed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membrane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photographed;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only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band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corresponding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bound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oligo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appears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final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picture.</a:t>
            </a:r>
            <a:endParaRPr sz="2200">
              <a:latin typeface="Calibri"/>
              <a:cs typeface="Calibri"/>
            </a:endParaRPr>
          </a:p>
          <a:p>
            <a:pPr marL="241300" marR="347345" indent="-228600">
              <a:lnSpc>
                <a:spcPts val="238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differently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labeled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oligos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same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blot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provides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information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affinity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various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mutants.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779" y="364997"/>
            <a:ext cx="6346698" cy="23012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20" y="374395"/>
            <a:ext cx="460692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 b="0">
                <a:latin typeface="Calibri Light"/>
                <a:cs typeface="Calibri Light"/>
              </a:rPr>
              <a:t>Yeast</a:t>
            </a:r>
            <a:r>
              <a:rPr dirty="0" spc="-100" b="0">
                <a:latin typeface="Calibri Light"/>
                <a:cs typeface="Calibri Light"/>
              </a:rPr>
              <a:t> </a:t>
            </a:r>
            <a:r>
              <a:rPr dirty="0" spc="-45" b="0">
                <a:latin typeface="Calibri Light"/>
                <a:cs typeface="Calibri Light"/>
              </a:rPr>
              <a:t>one-</a:t>
            </a:r>
            <a:r>
              <a:rPr dirty="0" spc="-25" b="0">
                <a:latin typeface="Calibri Light"/>
                <a:cs typeface="Calibri Light"/>
              </a:rPr>
              <a:t>hybrid</a:t>
            </a:r>
            <a:r>
              <a:rPr dirty="0" spc="-105" b="0">
                <a:latin typeface="Calibri Light"/>
                <a:cs typeface="Calibri Light"/>
              </a:rPr>
              <a:t> </a:t>
            </a:r>
            <a:r>
              <a:rPr dirty="0" spc="-30" b="0">
                <a:latin typeface="Calibri Light"/>
                <a:cs typeface="Calibri Light"/>
              </a:rPr>
              <a:t>assay</a:t>
            </a:r>
            <a:r>
              <a:rPr dirty="0" spc="-114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(Y1H)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1180" y="824534"/>
            <a:ext cx="6613525" cy="498157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3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Modification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yeast-</a:t>
            </a:r>
            <a:r>
              <a:rPr dirty="0" sz="2200">
                <a:latin typeface="Calibri"/>
                <a:cs typeface="Calibri"/>
              </a:rPr>
              <a:t>two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hybrid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(Y2H)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</a:t>
            </a:r>
            <a:endParaRPr sz="2200">
              <a:latin typeface="Calibri"/>
              <a:cs typeface="Calibri"/>
            </a:endParaRPr>
          </a:p>
          <a:p>
            <a:pPr marL="298450" marR="735965" indent="-285750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298450" algn="l"/>
                <a:tab pos="4755515" algn="l"/>
              </a:tabLst>
            </a:pPr>
            <a:r>
              <a:rPr dirty="0" sz="2200">
                <a:latin typeface="Calibri"/>
                <a:cs typeface="Calibri"/>
              </a:rPr>
              <a:t>Most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eukaryotic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transcription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factors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-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10">
                <a:latin typeface="Calibri"/>
                <a:cs typeface="Calibri"/>
              </a:rPr>
              <a:t>activation </a:t>
            </a:r>
            <a:r>
              <a:rPr dirty="0" sz="2200">
                <a:latin typeface="Calibri"/>
                <a:cs typeface="Calibri"/>
              </a:rPr>
              <a:t>domain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(AD)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domain</a:t>
            </a:r>
            <a:r>
              <a:rPr dirty="0" sz="2200" spc="-20">
                <a:latin typeface="Calibri"/>
                <a:cs typeface="Calibri"/>
              </a:rPr>
              <a:t> (DB) </a:t>
            </a:r>
            <a:r>
              <a:rPr dirty="0" sz="2200" spc="-10">
                <a:latin typeface="Calibri"/>
                <a:cs typeface="Calibri"/>
              </a:rPr>
              <a:t>(physically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separable).</a:t>
            </a:r>
            <a:endParaRPr sz="22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200">
                <a:latin typeface="Calibri"/>
                <a:cs typeface="Calibri"/>
              </a:rPr>
              <a:t>AD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DB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10">
                <a:latin typeface="Calibri"/>
                <a:cs typeface="Calibri"/>
              </a:rPr>
              <a:t> separated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: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functionally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inactive </a:t>
            </a:r>
            <a:r>
              <a:rPr dirty="0" sz="2200">
                <a:latin typeface="Calibri"/>
                <a:cs typeface="Calibri"/>
              </a:rPr>
              <a:t>transcription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factor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(No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polymerase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recruitment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at </a:t>
            </a:r>
            <a:r>
              <a:rPr dirty="0" sz="2200">
                <a:latin typeface="Calibri"/>
                <a:cs typeface="Calibri"/>
              </a:rPr>
              <a:t>promoter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site)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X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translationally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fused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(Prey)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translationally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fused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DB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(Bait)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Both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expressed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same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yeast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cell.</a:t>
            </a:r>
            <a:endParaRPr sz="2200">
              <a:latin typeface="Calibri"/>
              <a:cs typeface="Calibri"/>
            </a:endParaRPr>
          </a:p>
          <a:p>
            <a:pPr marL="298450" marR="443865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10">
                <a:latin typeface="Calibri"/>
                <a:cs typeface="Calibri"/>
              </a:rPr>
              <a:t> X-</a:t>
            </a:r>
            <a:r>
              <a:rPr dirty="0" sz="2200">
                <a:latin typeface="Calibri"/>
                <a:cs typeface="Calibri"/>
              </a:rPr>
              <a:t>Y</a:t>
            </a:r>
            <a:r>
              <a:rPr dirty="0" sz="2200" spc="-10">
                <a:latin typeface="Calibri"/>
                <a:cs typeface="Calibri"/>
              </a:rPr>
              <a:t> interaction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49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 AD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DB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close</a:t>
            </a:r>
            <a:r>
              <a:rPr dirty="0" sz="2200" spc="-10">
                <a:latin typeface="Calibri"/>
                <a:cs typeface="Calibri"/>
              </a:rPr>
              <a:t> physical proximity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reconstitute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functionally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active </a:t>
            </a:r>
            <a:r>
              <a:rPr dirty="0" sz="2200">
                <a:latin typeface="Calibri"/>
                <a:cs typeface="Calibri"/>
              </a:rPr>
              <a:t>transcription</a:t>
            </a:r>
            <a:r>
              <a:rPr dirty="0" sz="2200" spc="-1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factor</a:t>
            </a:r>
            <a:endParaRPr sz="22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buFont typeface="Arial MT"/>
              <a:buChar char="•"/>
              <a:tabLst>
                <a:tab pos="755015" algn="l"/>
              </a:tabLst>
            </a:pPr>
            <a:r>
              <a:rPr dirty="0" sz="2200" spc="-10">
                <a:latin typeface="Calibri"/>
                <a:cs typeface="Calibri"/>
              </a:rPr>
              <a:t>expression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downstream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reporter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gene.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8906" y="438912"/>
            <a:ext cx="3377946" cy="422071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dirty="0" spc="-70" b="0">
                <a:latin typeface="Calibri Light"/>
                <a:cs typeface="Calibri Light"/>
              </a:rPr>
              <a:t>Yeast</a:t>
            </a:r>
            <a:r>
              <a:rPr dirty="0" spc="-100" b="0">
                <a:latin typeface="Calibri Light"/>
                <a:cs typeface="Calibri Light"/>
              </a:rPr>
              <a:t> </a:t>
            </a:r>
            <a:r>
              <a:rPr dirty="0" spc="-45" b="0">
                <a:latin typeface="Calibri Light"/>
                <a:cs typeface="Calibri Light"/>
              </a:rPr>
              <a:t>one-</a:t>
            </a:r>
            <a:r>
              <a:rPr dirty="0" spc="-25" b="0">
                <a:latin typeface="Calibri Light"/>
                <a:cs typeface="Calibri Light"/>
              </a:rPr>
              <a:t>hybrid</a:t>
            </a:r>
            <a:r>
              <a:rPr dirty="0" spc="-105" b="0">
                <a:latin typeface="Calibri Light"/>
                <a:cs typeface="Calibri Light"/>
              </a:rPr>
              <a:t> </a:t>
            </a:r>
            <a:r>
              <a:rPr dirty="0" spc="-30" b="0">
                <a:latin typeface="Calibri Light"/>
                <a:cs typeface="Calibri Light"/>
              </a:rPr>
              <a:t>assay</a:t>
            </a:r>
            <a:r>
              <a:rPr dirty="0" spc="-114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(Y1H)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6167" y="1008769"/>
            <a:ext cx="9618980" cy="307530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bait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 our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interest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Interaction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X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bait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assayed.</a:t>
            </a:r>
            <a:endParaRPr sz="2200">
              <a:latin typeface="Calibri"/>
              <a:cs typeface="Calibri"/>
            </a:endParaRPr>
          </a:p>
          <a:p>
            <a:pPr marL="241300" marR="19685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X</a:t>
            </a:r>
            <a:r>
              <a:rPr dirty="0" sz="2200" spc="-10">
                <a:latin typeface="Calibri"/>
                <a:cs typeface="Calibri"/>
              </a:rPr>
              <a:t> interacts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bait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sequence,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results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bringing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AD-</a:t>
            </a:r>
            <a:r>
              <a:rPr dirty="0" sz="2200">
                <a:latin typeface="Calibri"/>
                <a:cs typeface="Calibri"/>
              </a:rPr>
              <a:t>X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fusion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close</a:t>
            </a:r>
            <a:r>
              <a:rPr dirty="0" sz="2200" spc="-25">
                <a:latin typeface="Calibri"/>
                <a:cs typeface="Calibri"/>
              </a:rPr>
              <a:t> to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promoter,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allowing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activate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polymerase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result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expression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downstream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reporter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gene.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Since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this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assay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contains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only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one-</a:t>
            </a:r>
            <a:r>
              <a:rPr dirty="0" sz="2200">
                <a:latin typeface="Calibri"/>
                <a:cs typeface="Calibri"/>
              </a:rPr>
              <a:t>hybrid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encoded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vector, </a:t>
            </a:r>
            <a:r>
              <a:rPr dirty="0" sz="2200">
                <a:latin typeface="Calibri"/>
                <a:cs typeface="Calibri"/>
              </a:rPr>
              <a:t>it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called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‘Y1H’.</a:t>
            </a:r>
            <a:endParaRPr sz="2200">
              <a:latin typeface="Calibri"/>
              <a:cs typeface="Calibri"/>
            </a:endParaRPr>
          </a:p>
          <a:p>
            <a:pPr marL="241300" marR="145415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Detection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occurs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while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their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native configurations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high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sensitivity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7033" y="4200905"/>
            <a:ext cx="6427470" cy="193243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dirty="0"/>
              <a:t>Phage</a:t>
            </a:r>
            <a:r>
              <a:rPr dirty="0" spc="-70"/>
              <a:t> </a:t>
            </a:r>
            <a:r>
              <a:rPr dirty="0"/>
              <a:t>display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 spc="-20"/>
              <a:t>DNA-</a:t>
            </a:r>
            <a:r>
              <a:rPr dirty="0"/>
              <a:t>binding</a:t>
            </a:r>
            <a:r>
              <a:rPr dirty="0" spc="-90"/>
              <a:t> </a:t>
            </a:r>
            <a:r>
              <a:rPr dirty="0" spc="-10"/>
              <a:t>proteins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66572" y="1130554"/>
            <a:ext cx="8701405" cy="431609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just" marL="241300" marR="575310" indent="-229235">
              <a:lnSpc>
                <a:spcPts val="238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Phage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display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refers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method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expressing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peptide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protein </a:t>
            </a:r>
            <a:r>
              <a:rPr dirty="0" sz="2200">
                <a:latin typeface="Calibri"/>
                <a:cs typeface="Calibri"/>
              </a:rPr>
              <a:t>domain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bacteriophage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capsid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genetically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fusing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amino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acid </a:t>
            </a:r>
            <a:r>
              <a:rPr dirty="0" sz="2200">
                <a:latin typeface="Calibri"/>
                <a:cs typeface="Calibri"/>
              </a:rPr>
              <a:t>sequence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coat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encoded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phage.</a:t>
            </a:r>
            <a:endParaRPr sz="22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Phage-</a:t>
            </a:r>
            <a:r>
              <a:rPr dirty="0" sz="2200">
                <a:latin typeface="Calibri"/>
                <a:cs typeface="Calibri"/>
              </a:rPr>
              <a:t>display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library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affinity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purification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appropriate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ligand</a:t>
            </a:r>
            <a:endParaRPr sz="2200">
              <a:latin typeface="Calibri"/>
              <a:cs typeface="Calibri"/>
            </a:endParaRPr>
          </a:p>
          <a:p>
            <a:pPr marL="241300" marR="5080" indent="-229235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Affinity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purification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dsDNA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oligos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(with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a </a:t>
            </a:r>
            <a:r>
              <a:rPr dirty="0" sz="2200">
                <a:latin typeface="Calibri"/>
                <a:cs typeface="Calibri"/>
              </a:rPr>
              <a:t>protein)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bound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solid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matrix.</a:t>
            </a:r>
            <a:endParaRPr sz="2200">
              <a:latin typeface="Calibri"/>
              <a:cs typeface="Calibri"/>
            </a:endParaRPr>
          </a:p>
          <a:p>
            <a:pPr marL="241300" marR="432434" indent="-229235">
              <a:lnSpc>
                <a:spcPts val="238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phage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displays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binds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dsDNA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oligo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will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remain </a:t>
            </a:r>
            <a:r>
              <a:rPr dirty="0" sz="2200">
                <a:latin typeface="Calibri"/>
                <a:cs typeface="Calibri"/>
              </a:rPr>
              <a:t>bound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matrix</a:t>
            </a:r>
            <a:r>
              <a:rPr dirty="0" sz="2200" spc="4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while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removed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washing.</a:t>
            </a:r>
            <a:endParaRPr sz="2200">
              <a:latin typeface="Calibri"/>
              <a:cs typeface="Calibri"/>
            </a:endParaRPr>
          </a:p>
          <a:p>
            <a:pPr marL="241300" marR="159385" indent="-229235">
              <a:lnSpc>
                <a:spcPts val="238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Those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remain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eluted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will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produce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phage </a:t>
            </a:r>
            <a:r>
              <a:rPr dirty="0" sz="2200">
                <a:latin typeface="Calibri"/>
                <a:cs typeface="Calibri"/>
              </a:rPr>
              <a:t>(by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bacterial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infection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helper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phage)</a:t>
            </a:r>
            <a:endParaRPr sz="2200">
              <a:latin typeface="Calibri"/>
              <a:cs typeface="Calibri"/>
            </a:endParaRPr>
          </a:p>
          <a:p>
            <a:pPr marL="241300" marR="549275" indent="-229235">
              <a:lnSpc>
                <a:spcPts val="238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identity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selected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clones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obtained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phage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genome.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4281" y="2155266"/>
            <a:ext cx="5857240" cy="12128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800" spc="-10">
                <a:latin typeface="Calibri"/>
                <a:cs typeface="Calibri"/>
              </a:rPr>
              <a:t>Steps:</a:t>
            </a:r>
            <a:endParaRPr sz="2800">
              <a:latin typeface="Calibri"/>
              <a:cs typeface="Calibri"/>
            </a:endParaRPr>
          </a:p>
          <a:p>
            <a:pPr marL="697230" marR="5080" indent="-227329">
              <a:lnSpc>
                <a:spcPts val="2590"/>
              </a:lnSpc>
              <a:spcBef>
                <a:spcPts val="56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Manufacturing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containing 	synthetic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single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stranded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sequences.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688" y="1013713"/>
            <a:ext cx="5806440" cy="82105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Principle:</a:t>
            </a:r>
            <a:r>
              <a:rPr dirty="0" sz="28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Nucleic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hybridization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complementarity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(Chargaff's</a:t>
            </a:r>
            <a:r>
              <a:rPr dirty="0" sz="24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rule)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6023" y="513587"/>
            <a:ext cx="2143505" cy="214350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0969" y="2830067"/>
            <a:ext cx="1357122" cy="236981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71" y="188721"/>
            <a:ext cx="174625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Summary: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6212" y="856691"/>
            <a:ext cx="9568815" cy="441515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vitro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techniques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DNA–protein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interaction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039"/>
              </a:lnSpc>
              <a:spcBef>
                <a:spcPts val="28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spc="-10">
                <a:latin typeface="Calibri"/>
                <a:cs typeface="Calibri"/>
              </a:rPr>
              <a:t>Footprinting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assay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DNA-</a:t>
            </a:r>
            <a:r>
              <a:rPr dirty="0" sz="2000">
                <a:latin typeface="Calibri"/>
                <a:cs typeface="Calibri"/>
              </a:rPr>
              <a:t>binding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protect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DNA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sequences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from</a:t>
            </a:r>
            <a:endParaRPr sz="2000">
              <a:latin typeface="Calibri"/>
              <a:cs typeface="Calibri"/>
            </a:endParaRPr>
          </a:p>
          <a:p>
            <a:pPr marL="241300" marR="490855">
              <a:lnSpc>
                <a:spcPct val="70000"/>
              </a:lnSpc>
              <a:spcBef>
                <a:spcPts val="359"/>
              </a:spcBef>
            </a:pPr>
            <a:r>
              <a:rPr dirty="0" sz="2000" spc="-10">
                <a:latin typeface="Calibri"/>
                <a:cs typeface="Calibri"/>
              </a:rPr>
              <a:t>degradation;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identification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achieved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chemical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enzymatic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digestion,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gel </a:t>
            </a:r>
            <a:r>
              <a:rPr dirty="0" sz="2000" spc="-10">
                <a:latin typeface="Calibri"/>
                <a:cs typeface="Calibri"/>
              </a:rPr>
              <a:t>electrophoresis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reveals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footprints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indicating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binding.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spc="-10">
                <a:latin typeface="Calibri"/>
                <a:cs typeface="Calibri"/>
              </a:rPr>
              <a:t>Electrophoretic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mobility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shift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assay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(EMSA)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Electrophoretic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separation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protein–DNA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dirty="0" sz="2000" spc="-10">
                <a:latin typeface="Calibri"/>
                <a:cs typeface="Calibri"/>
              </a:rPr>
              <a:t>protein–RNA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complexes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polyacrylamide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agarose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shift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assay,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where</a:t>
            </a:r>
            <a:endParaRPr sz="2000">
              <a:latin typeface="Calibri"/>
              <a:cs typeface="Calibri"/>
            </a:endParaRPr>
          </a:p>
          <a:p>
            <a:pPr marL="241300" marR="439420">
              <a:lnSpc>
                <a:spcPct val="70000"/>
              </a:lnSpc>
              <a:spcBef>
                <a:spcPts val="360"/>
              </a:spcBef>
            </a:pPr>
            <a:r>
              <a:rPr dirty="0" sz="2000">
                <a:latin typeface="Calibri"/>
                <a:cs typeface="Calibri"/>
              </a:rPr>
              <a:t>slower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migration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indicates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binding,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visualized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radiolabeled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dye-</a:t>
            </a:r>
            <a:r>
              <a:rPr dirty="0" sz="2000" spc="-10">
                <a:latin typeface="Calibri"/>
                <a:cs typeface="Calibri"/>
              </a:rPr>
              <a:t>stained </a:t>
            </a:r>
            <a:r>
              <a:rPr dirty="0" sz="2000">
                <a:latin typeface="Calibri"/>
                <a:cs typeface="Calibri"/>
              </a:rPr>
              <a:t>DNA </a:t>
            </a:r>
            <a:r>
              <a:rPr dirty="0" sz="2000" spc="-10">
                <a:latin typeface="Calibri"/>
                <a:cs typeface="Calibri"/>
              </a:rPr>
              <a:t>probes.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039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spc="-10">
                <a:latin typeface="Calibri"/>
                <a:cs typeface="Calibri"/>
              </a:rPr>
              <a:t>Southwestern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blotting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method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employs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labeled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oligonucleotide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hybrid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dirty="0" sz="2000">
                <a:latin typeface="Calibri"/>
                <a:cs typeface="Calibri"/>
              </a:rPr>
              <a:t>approach,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integrating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SDS-PAGE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membrane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transfer,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discern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protein-DNA</a:t>
            </a:r>
            <a:endParaRPr sz="2000">
              <a:latin typeface="Calibri"/>
              <a:cs typeface="Calibri"/>
            </a:endParaRPr>
          </a:p>
          <a:p>
            <a:pPr marL="241300" marR="365760">
              <a:lnSpc>
                <a:spcPct val="70000"/>
              </a:lnSpc>
              <a:spcBef>
                <a:spcPts val="360"/>
              </a:spcBef>
            </a:pPr>
            <a:r>
              <a:rPr dirty="0" sz="2000" spc="-10">
                <a:latin typeface="Calibri"/>
                <a:cs typeface="Calibri"/>
              </a:rPr>
              <a:t>interactions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determine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molecular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weight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protein-</a:t>
            </a:r>
            <a:r>
              <a:rPr dirty="0" sz="2000">
                <a:latin typeface="Calibri"/>
                <a:cs typeface="Calibri"/>
              </a:rPr>
              <a:t>DNA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complexes,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especially </a:t>
            </a:r>
            <a:r>
              <a:rPr dirty="0" sz="2000">
                <a:latin typeface="Calibri"/>
                <a:cs typeface="Calibri"/>
              </a:rPr>
              <a:t>beneficial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absence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antibodies.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spc="-25">
                <a:latin typeface="Calibri"/>
                <a:cs typeface="Calibri"/>
              </a:rPr>
              <a:t>Yeast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one-</a:t>
            </a:r>
            <a:r>
              <a:rPr dirty="0" sz="2000">
                <a:latin typeface="Calibri"/>
                <a:cs typeface="Calibri"/>
              </a:rPr>
              <a:t>hybrid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assay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(Y1H)-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activation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reporter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yeast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Phage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display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DNA-</a:t>
            </a:r>
            <a:r>
              <a:rPr dirty="0" sz="2000">
                <a:latin typeface="Calibri"/>
                <a:cs typeface="Calibri"/>
              </a:rPr>
              <a:t>binding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Phage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display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involves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expressing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peptide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dirty="0" sz="2000" spc="-10">
                <a:latin typeface="Calibri"/>
                <a:cs typeface="Calibri"/>
              </a:rPr>
              <a:t>protein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bacteriophage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capsid,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facilitating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affinity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purification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dsDNA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oligos,</a:t>
            </a:r>
            <a:endParaRPr sz="2000">
              <a:latin typeface="Calibri"/>
              <a:cs typeface="Calibri"/>
            </a:endParaRPr>
          </a:p>
          <a:p>
            <a:pPr marL="241300" marR="303530">
              <a:lnSpc>
                <a:spcPct val="70000"/>
              </a:lnSpc>
              <a:spcBef>
                <a:spcPts val="360"/>
              </a:spcBef>
            </a:pPr>
            <a:r>
              <a:rPr dirty="0" sz="2000">
                <a:latin typeface="Calibri"/>
                <a:cs typeface="Calibri"/>
              </a:rPr>
              <a:t>enabling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selection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binding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clones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washing,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subsequent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identification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through </a:t>
            </a:r>
            <a:r>
              <a:rPr dirty="0" sz="2000">
                <a:latin typeface="Calibri"/>
                <a:cs typeface="Calibri"/>
              </a:rPr>
              <a:t>phage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genome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sequencing.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28980" y="1569160"/>
            <a:ext cx="8980170" cy="339852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Lubert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Stryer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9th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Lehninger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8th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Edition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Harper's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Illustrated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31st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Edition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Cloning: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Laboratory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Manual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David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5">
                <a:latin typeface="Calibri"/>
                <a:cs typeface="Calibri"/>
              </a:rPr>
              <a:t>W.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Russell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Joseph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Sambrook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ts val="1735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Wilson,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35">
                <a:latin typeface="Calibri"/>
                <a:cs typeface="Calibri"/>
              </a:rPr>
              <a:t>Walker,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(2010)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Techniques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Biochemistry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Biology.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735"/>
              </a:lnSpc>
            </a:pPr>
            <a:r>
              <a:rPr dirty="0" sz="1700">
                <a:latin typeface="Calibri"/>
                <a:cs typeface="Calibri"/>
              </a:rPr>
              <a:t>Cambridge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University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Press,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Cambridge.</a:t>
            </a:r>
            <a:endParaRPr sz="17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20">
                <a:latin typeface="Calibri"/>
                <a:cs typeface="Calibri"/>
              </a:rPr>
              <a:t>Dey,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B.,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Thukral,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S.,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Krishnan,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DNA–protein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interactions: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detection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analysis. </a:t>
            </a:r>
            <a:r>
              <a:rPr dirty="0" sz="1700">
                <a:latin typeface="Calibri"/>
                <a:cs typeface="Calibri"/>
              </a:rPr>
              <a:t>Mol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Cell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Biochem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365,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279–299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(2012).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https://doi.org/10.1007/s11010-012-1269-</a:t>
            </a:r>
            <a:r>
              <a:rPr dirty="0" sz="1700" spc="-50">
                <a:latin typeface="Calibri"/>
                <a:cs typeface="Calibri"/>
              </a:rPr>
              <a:t>z</a:t>
            </a:r>
            <a:endParaRPr sz="1700">
              <a:latin typeface="Calibri"/>
              <a:cs typeface="Calibri"/>
            </a:endParaRPr>
          </a:p>
          <a:p>
            <a:pPr marL="241300" marR="24447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Ferraz,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R.A.C.,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Lopes,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A.L.G.,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Silva,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J.A.F.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DNA–protein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interaction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studies: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historical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and </a:t>
            </a:r>
            <a:r>
              <a:rPr dirty="0" sz="1700" spc="-10">
                <a:latin typeface="Calibri"/>
                <a:cs typeface="Calibri"/>
              </a:rPr>
              <a:t>comparative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analysis.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Plant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17,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82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(2021).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https://doi.org/10.1186/s13007-021-00780-</a:t>
            </a:r>
            <a:r>
              <a:rPr dirty="0" sz="1700" spc="-50">
                <a:latin typeface="Calibri"/>
                <a:cs typeface="Calibri"/>
              </a:rPr>
              <a:t>z</a:t>
            </a:r>
            <a:endParaRPr sz="1700">
              <a:latin typeface="Calibri"/>
              <a:cs typeface="Calibri"/>
            </a:endParaRPr>
          </a:p>
          <a:p>
            <a:pPr marL="241300" marR="68516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Cozzolino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85">
                <a:latin typeface="Calibri"/>
                <a:cs typeface="Calibri"/>
              </a:rPr>
              <a:t>F,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Iacobucci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Monaco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50">
                <a:latin typeface="Calibri"/>
                <a:cs typeface="Calibri"/>
              </a:rPr>
              <a:t>V,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Monti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Protein-</a:t>
            </a:r>
            <a:r>
              <a:rPr dirty="0" sz="1700">
                <a:latin typeface="Calibri"/>
                <a:cs typeface="Calibri"/>
              </a:rPr>
              <a:t>DNA/RNA </a:t>
            </a:r>
            <a:r>
              <a:rPr dirty="0" sz="1700" spc="-10">
                <a:latin typeface="Calibri"/>
                <a:cs typeface="Calibri"/>
              </a:rPr>
              <a:t>Interactions: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Overview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of </a:t>
            </a:r>
            <a:r>
              <a:rPr dirty="0" sz="1700" spc="-10">
                <a:latin typeface="Calibri"/>
                <a:cs typeface="Calibri"/>
              </a:rPr>
              <a:t>Investigation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-</a:t>
            </a:r>
            <a:r>
              <a:rPr dirty="0" sz="1700">
                <a:latin typeface="Calibri"/>
                <a:cs typeface="Calibri"/>
              </a:rPr>
              <a:t>Omics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Era.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Proteome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Res.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2021;20(6):3018-3030. doi:10.1021/acs.jproteome.1c00074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920" y="2337816"/>
            <a:ext cx="504317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2600" spc="-10">
                <a:solidFill>
                  <a:srgbClr val="008080"/>
                </a:solidFill>
              </a:rPr>
              <a:t>COMPREHENSIVE</a:t>
            </a:r>
            <a:r>
              <a:rPr dirty="0" sz="2600" spc="-3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MOLECULAR </a:t>
            </a:r>
            <a:r>
              <a:rPr dirty="0" sz="2600">
                <a:solidFill>
                  <a:srgbClr val="008080"/>
                </a:solidFill>
              </a:rPr>
              <a:t>DIAGNOSTICS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>
                <a:solidFill>
                  <a:srgbClr val="008080"/>
                </a:solidFill>
              </a:rPr>
              <a:t>AND</a:t>
            </a:r>
            <a:r>
              <a:rPr dirty="0" sz="2600" spc="-85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ADVANCED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GENE </a:t>
            </a:r>
            <a:r>
              <a:rPr dirty="0" sz="2600">
                <a:solidFill>
                  <a:srgbClr val="008080"/>
                </a:solidFill>
              </a:rPr>
              <a:t>EXPRESSION</a:t>
            </a:r>
            <a:r>
              <a:rPr dirty="0" sz="2600" spc="-10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ANALYSIS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171957" y="3548126"/>
            <a:ext cx="723201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777364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  <a:spcBef>
                <a:spcPts val="25"/>
              </a:spcBef>
            </a:pP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Prof.</a:t>
            </a:r>
            <a:r>
              <a:rPr dirty="0" sz="20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Aritri</a:t>
            </a:r>
            <a:r>
              <a:rPr dirty="0" sz="20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Bir</a:t>
            </a:r>
            <a:endParaRPr sz="20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  <a:spcBef>
                <a:spcPts val="2440"/>
              </a:spcBef>
            </a:pPr>
            <a:r>
              <a:rPr dirty="0" sz="1400" spc="-40" b="1">
                <a:solidFill>
                  <a:srgbClr val="001F5F"/>
                </a:solidFill>
                <a:latin typeface="Calibri"/>
                <a:cs typeface="Calibri"/>
              </a:rPr>
              <a:t>Dr.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B.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C.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Roy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Multi-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Speciality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Medical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Research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Centre</a:t>
            </a:r>
            <a:endParaRPr sz="14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Indian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Institute</a:t>
            </a:r>
            <a:r>
              <a:rPr dirty="0" sz="14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Technology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Kharagpur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205300"/>
              </a:lnSpc>
              <a:spcBef>
                <a:spcPts val="195"/>
              </a:spcBef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Module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04: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Tools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Molecular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diagnostics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18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Gene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expression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Analysis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(III)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Lecture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19:</a:t>
            </a:r>
            <a:r>
              <a:rPr dirty="0" sz="1800" spc="37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Methods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study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DNA-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protein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interaction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25018" y="1511350"/>
            <a:ext cx="6189345" cy="883919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vitro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techniques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study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vivo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techniques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study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1106"/>
            <a:ext cx="15392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Methods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06955"/>
            <a:ext cx="4219575" cy="341122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294005">
              <a:lnSpc>
                <a:spcPts val="2380"/>
              </a:lnSpc>
              <a:spcBef>
                <a:spcPts val="395"/>
              </a:spcBef>
            </a:pP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vitro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techniques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to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DNA– </a:t>
            </a:r>
            <a:r>
              <a:rPr dirty="0" sz="2200" b="1">
                <a:latin typeface="Calibri"/>
                <a:cs typeface="Calibri"/>
              </a:rPr>
              <a:t>protein</a:t>
            </a:r>
            <a:r>
              <a:rPr dirty="0" sz="2200" spc="-1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Footprinting</a:t>
            </a:r>
            <a:r>
              <a:rPr dirty="0" sz="2200" spc="-20">
                <a:latin typeface="Calibri"/>
                <a:cs typeface="Calibri"/>
              </a:rPr>
              <a:t> assay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Electrophoretic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mobility shift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 (EMSA)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Southwestern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blotting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30">
                <a:latin typeface="Calibri"/>
                <a:cs typeface="Calibri"/>
              </a:rPr>
              <a:t>Yeast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one-</a:t>
            </a:r>
            <a:r>
              <a:rPr dirty="0" sz="2200">
                <a:latin typeface="Calibri"/>
                <a:cs typeface="Calibri"/>
              </a:rPr>
              <a:t>hybrid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assay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(Y1H)</a:t>
            </a:r>
            <a:endParaRPr sz="2200">
              <a:latin typeface="Calibri"/>
              <a:cs typeface="Calibri"/>
            </a:endParaRPr>
          </a:p>
          <a:p>
            <a:pPr marL="241300" marR="530860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Phage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display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DNA-binding proteins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09920" y="1806955"/>
            <a:ext cx="3907154" cy="353758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43815">
              <a:lnSpc>
                <a:spcPts val="2380"/>
              </a:lnSpc>
              <a:spcBef>
                <a:spcPts val="395"/>
              </a:spcBef>
            </a:pP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vivo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techniques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to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DNA– </a:t>
            </a:r>
            <a:r>
              <a:rPr dirty="0" sz="2200" b="1">
                <a:latin typeface="Calibri"/>
                <a:cs typeface="Calibri"/>
              </a:rPr>
              <a:t>protein</a:t>
            </a:r>
            <a:r>
              <a:rPr dirty="0" sz="2200" spc="-1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 (ChIP)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X-</a:t>
            </a:r>
            <a:r>
              <a:rPr dirty="0" sz="2200" spc="-20">
                <a:latin typeface="Calibri"/>
                <a:cs typeface="Calibri"/>
              </a:rPr>
              <a:t>ChIP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20">
                <a:latin typeface="Calibri"/>
                <a:cs typeface="Calibri"/>
              </a:rPr>
              <a:t>Native-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(N-ChIP)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Carrier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ChIP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ChIP-</a:t>
            </a:r>
            <a:r>
              <a:rPr dirty="0" sz="2200" spc="-20">
                <a:latin typeface="Calibri"/>
                <a:cs typeface="Calibri"/>
              </a:rPr>
              <a:t>Chip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Sequencing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981" y="281432"/>
            <a:ext cx="546925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Chromatin</a:t>
            </a:r>
            <a:r>
              <a:rPr dirty="0" spc="-140"/>
              <a:t> </a:t>
            </a:r>
            <a:r>
              <a:rPr dirty="0" spc="-10"/>
              <a:t>immunoprecipitation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7313" y="806500"/>
            <a:ext cx="9747250" cy="509270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Classical</a:t>
            </a:r>
            <a:r>
              <a:rPr dirty="0" sz="2200" spc="-2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Calibri"/>
                <a:cs typeface="Calibri"/>
              </a:rPr>
              <a:t>antibody-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based</a:t>
            </a:r>
            <a:r>
              <a:rPr dirty="0" sz="22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ChIP</a:t>
            </a:r>
            <a:r>
              <a:rPr dirty="0" sz="2200" spc="-2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format</a:t>
            </a:r>
            <a:r>
              <a:rPr dirty="0" sz="2200" spc="-1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212121"/>
                </a:solidFill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  <a:p>
            <a:pPr marL="240665" marR="97790" indent="-228600">
              <a:lnSpc>
                <a:spcPts val="2380"/>
              </a:lnSpc>
              <a:spcBef>
                <a:spcPts val="1035"/>
              </a:spcBef>
              <a:buChar char="-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shearing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associated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smaller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fragments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(into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~500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bp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DNA </a:t>
            </a:r>
            <a:r>
              <a:rPr dirty="0" sz="2200">
                <a:latin typeface="Calibri"/>
                <a:cs typeface="Calibri"/>
              </a:rPr>
              <a:t>fragments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sonication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nuclease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digestion)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Char char="-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immunoprecipitating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protein-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antibody.</a:t>
            </a:r>
            <a:endParaRPr sz="2200">
              <a:latin typeface="Calibri"/>
              <a:cs typeface="Calibri"/>
            </a:endParaRPr>
          </a:p>
          <a:p>
            <a:pPr marL="240665" marR="742315" indent="-228600">
              <a:lnSpc>
                <a:spcPts val="2380"/>
              </a:lnSpc>
              <a:spcBef>
                <a:spcPts val="1030"/>
              </a:spcBef>
              <a:buChar char="-"/>
              <a:tabLst>
                <a:tab pos="240665" algn="l"/>
              </a:tabLst>
            </a:pP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dirty="0" sz="22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isolated</a:t>
            </a:r>
            <a:r>
              <a:rPr dirty="0" sz="22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DNA–protein</a:t>
            </a:r>
            <a:r>
              <a:rPr dirty="0" sz="2200" spc="-6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Calibri"/>
                <a:cs typeface="Calibri"/>
              </a:rPr>
              <a:t>complexes</a:t>
            </a:r>
            <a:r>
              <a:rPr dirty="0" sz="22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dirty="0" sz="22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then</a:t>
            </a:r>
            <a:r>
              <a:rPr dirty="0" sz="22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dissociated</a:t>
            </a:r>
            <a:r>
              <a:rPr dirty="0" sz="22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dirty="0" sz="22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dirty="0" sz="2200" spc="-5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Calibri"/>
                <a:cs typeface="Calibri"/>
              </a:rPr>
              <a:t>specifically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enriched</a:t>
            </a:r>
            <a:r>
              <a:rPr dirty="0" sz="22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DNA</a:t>
            </a:r>
            <a:r>
              <a:rPr dirty="0" sz="2200" spc="-6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segment</a:t>
            </a:r>
            <a:r>
              <a:rPr dirty="0" sz="22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dirty="0" sz="22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analyzed</a:t>
            </a:r>
            <a:r>
              <a:rPr dirty="0" sz="2200" spc="-6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using</a:t>
            </a:r>
            <a:r>
              <a:rPr dirty="0" sz="2200" spc="-6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PCR</a:t>
            </a:r>
            <a:r>
              <a:rPr dirty="0" sz="22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12121"/>
                </a:solidFill>
                <a:latin typeface="Calibri"/>
                <a:cs typeface="Calibri"/>
              </a:rPr>
              <a:t>amplification</a:t>
            </a:r>
            <a:r>
              <a:rPr dirty="0" sz="2200" spc="-7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Calibri"/>
                <a:cs typeface="Calibri"/>
              </a:rPr>
              <a:t>methods.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Antibody-</a:t>
            </a:r>
            <a:r>
              <a:rPr dirty="0" sz="2200">
                <a:latin typeface="Calibri"/>
                <a:cs typeface="Calibri"/>
              </a:rPr>
              <a:t>free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format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HaloTag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Technology</a:t>
            </a:r>
            <a:r>
              <a:rPr dirty="0" sz="2200" spc="-50">
                <a:latin typeface="Calibri"/>
                <a:cs typeface="Calibri"/>
              </a:rPr>
              <a:t> –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Char char="-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transfection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Halo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tag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vectors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containing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halo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tags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fused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interest</a:t>
            </a:r>
            <a:endParaRPr sz="22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730"/>
              </a:spcBef>
              <a:buChar char="-"/>
              <a:tabLst>
                <a:tab pos="304165" algn="l"/>
              </a:tabLst>
            </a:pPr>
            <a:r>
              <a:rPr dirty="0" sz="2200">
                <a:latin typeface="Calibri"/>
                <a:cs typeface="Calibri"/>
              </a:rPr>
              <a:t>followed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their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expression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mammalian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lines.</a:t>
            </a:r>
            <a:endParaRPr sz="2200">
              <a:latin typeface="Calibri"/>
              <a:cs typeface="Calibri"/>
            </a:endParaRPr>
          </a:p>
          <a:p>
            <a:pPr marL="240665" marR="5080" indent="-228600">
              <a:lnSpc>
                <a:spcPts val="2380"/>
              </a:lnSpc>
              <a:spcBef>
                <a:spcPts val="1035"/>
              </a:spcBef>
              <a:buChar char="-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cross-</a:t>
            </a:r>
            <a:r>
              <a:rPr dirty="0" sz="2200">
                <a:latin typeface="Calibri"/>
                <a:cs typeface="Calibri"/>
              </a:rPr>
              <a:t>linked,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lysed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sonicated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complexes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captured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HaloLink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Resin.</a:t>
            </a:r>
            <a:endParaRPr sz="2200">
              <a:latin typeface="Calibri"/>
              <a:cs typeface="Calibri"/>
            </a:endParaRPr>
          </a:p>
          <a:p>
            <a:pPr marL="240665" marR="1156970" indent="-228600">
              <a:lnSpc>
                <a:spcPts val="2380"/>
              </a:lnSpc>
              <a:spcBef>
                <a:spcPts val="994"/>
              </a:spcBef>
              <a:buChar char="-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This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followed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standard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decross-</a:t>
            </a:r>
            <a:r>
              <a:rPr dirty="0" sz="2200">
                <a:latin typeface="Calibri"/>
                <a:cs typeface="Calibri"/>
              </a:rPr>
              <a:t>linking,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purification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PCR </a:t>
            </a:r>
            <a:r>
              <a:rPr dirty="0" sz="2200">
                <a:latin typeface="Calibri"/>
                <a:cs typeface="Calibri"/>
              </a:rPr>
              <a:t>amplification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enriched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DNA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3055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X-ChIP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8141" y="1141272"/>
            <a:ext cx="9108440" cy="417131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Freezing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</a:t>
            </a:r>
            <a:r>
              <a:rPr dirty="0" sz="2200">
                <a:latin typeface="Calibri"/>
                <a:cs typeface="Calibri"/>
              </a:rPr>
              <a:t>associated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cross-</a:t>
            </a:r>
            <a:r>
              <a:rPr dirty="0" sz="2200">
                <a:latin typeface="Calibri"/>
                <a:cs typeface="Calibri"/>
              </a:rPr>
              <a:t>linking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(formaldehyde).</a:t>
            </a:r>
            <a:endParaRPr sz="2200">
              <a:latin typeface="Calibri"/>
              <a:cs typeface="Calibri"/>
            </a:endParaRPr>
          </a:p>
          <a:p>
            <a:pPr marL="240665" marR="5080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Formaldehyde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forms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covalent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cross-</a:t>
            </a:r>
            <a:r>
              <a:rPr dirty="0" sz="2200">
                <a:latin typeface="Calibri"/>
                <a:cs typeface="Calibri"/>
              </a:rPr>
              <a:t>link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between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which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situated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(reacts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primary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amines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located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amino </a:t>
            </a:r>
            <a:r>
              <a:rPr dirty="0" sz="2200">
                <a:latin typeface="Calibri"/>
                <a:cs typeface="Calibri"/>
              </a:rPr>
              <a:t>acids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bases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10">
                <a:latin typeface="Calibri"/>
                <a:cs typeface="Calibri"/>
              </a:rPr>
              <a:t> molecules)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190"/>
              </a:spcBef>
              <a:buSzPct val="95454"/>
              <a:buFont typeface="Wingdings"/>
              <a:buChar char="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protein–DNA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immunoprecipitated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40"/>
              </a:spcBef>
              <a:buSzPct val="95454"/>
              <a:buFont typeface="Wingdings"/>
              <a:buChar char="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DNA–protein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cross-</a:t>
            </a:r>
            <a:r>
              <a:rPr dirty="0" sz="2200">
                <a:latin typeface="Calibri"/>
                <a:cs typeface="Calibri"/>
              </a:rPr>
              <a:t>links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reversed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heating.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35"/>
              </a:spcBef>
              <a:buSzPct val="95454"/>
              <a:buFont typeface="Wingdings"/>
              <a:buChar char="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Removal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proteinase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K.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35"/>
              </a:spcBef>
              <a:buSzPct val="95454"/>
              <a:buFont typeface="Wingdings"/>
              <a:buChar char="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portion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identified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5">
                <a:latin typeface="Calibri"/>
                <a:cs typeface="Calibri"/>
              </a:rPr>
              <a:t> PCR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25"/>
              </a:spcBef>
              <a:buFont typeface="Wingdings"/>
              <a:buChar char="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Minimization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nucleosome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rearrangements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Analysis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weakly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indirectly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associated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DNA.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1106"/>
            <a:ext cx="350012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>
                <a:solidFill>
                  <a:srgbClr val="000000"/>
                </a:solidFill>
              </a:rPr>
              <a:t>Native-</a:t>
            </a:r>
            <a:r>
              <a:rPr dirty="0">
                <a:solidFill>
                  <a:srgbClr val="000000"/>
                </a:solidFill>
              </a:rPr>
              <a:t>ChIP</a:t>
            </a:r>
            <a:r>
              <a:rPr dirty="0" spc="5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(N-</a:t>
            </a:r>
            <a:r>
              <a:rPr dirty="0" spc="-10">
                <a:solidFill>
                  <a:srgbClr val="000000"/>
                </a:solidFill>
              </a:rPr>
              <a:t>ChIP)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239"/>
            <a:ext cx="10032365" cy="160528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Natural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DNA–protein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interactions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where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proteins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tightly </a:t>
            </a:r>
            <a:r>
              <a:rPr dirty="0" sz="2800">
                <a:latin typeface="Calibri"/>
                <a:cs typeface="Calibri"/>
              </a:rPr>
              <a:t>associated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chromatin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their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native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state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such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histones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to </a:t>
            </a:r>
            <a:r>
              <a:rPr dirty="0" sz="2800">
                <a:latin typeface="Calibri"/>
                <a:cs typeface="Calibri"/>
              </a:rPr>
              <a:t>their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high-</a:t>
            </a:r>
            <a:r>
              <a:rPr dirty="0" sz="2800">
                <a:latin typeface="Calibri"/>
                <a:cs typeface="Calibri"/>
              </a:rPr>
              <a:t>affinity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DNA.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Hence,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these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interactions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not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require </a:t>
            </a:r>
            <a:r>
              <a:rPr dirty="0" sz="2800" spc="-30">
                <a:latin typeface="Calibri"/>
                <a:cs typeface="Calibri"/>
              </a:rPr>
              <a:t>cross-</a:t>
            </a:r>
            <a:r>
              <a:rPr dirty="0" sz="2800">
                <a:latin typeface="Calibri"/>
                <a:cs typeface="Calibri"/>
              </a:rPr>
              <a:t>linking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formaldehyde.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733" y="663194"/>
            <a:ext cx="155003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Fast</a:t>
            </a:r>
            <a:r>
              <a:rPr dirty="0" spc="-150"/>
              <a:t> </a:t>
            </a:r>
            <a:r>
              <a:rPr dirty="0" spc="-20"/>
              <a:t>ChIP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6600" y="1440254"/>
            <a:ext cx="9266555" cy="420116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Suitable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large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numbers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less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time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consuming)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95"/>
              </a:lnSpc>
              <a:spcBef>
                <a:spcPts val="2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Conventional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assays</a:t>
            </a:r>
            <a:endParaRPr sz="2200">
              <a:latin typeface="Calibri"/>
              <a:cs typeface="Calibri"/>
            </a:endParaRPr>
          </a:p>
          <a:p>
            <a:pPr lvl="1" marL="469900" marR="278765" indent="211454">
              <a:lnSpc>
                <a:spcPct val="70000"/>
              </a:lnSpc>
              <a:spcBef>
                <a:spcPts val="645"/>
              </a:spcBef>
              <a:buChar char="-"/>
              <a:tabLst>
                <a:tab pos="681355" algn="l"/>
              </a:tabLst>
            </a:pPr>
            <a:r>
              <a:rPr dirty="0" sz="2200">
                <a:latin typeface="Calibri"/>
                <a:cs typeface="Calibri"/>
              </a:rPr>
              <a:t>high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number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(due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low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recovery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rate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cross-</a:t>
            </a:r>
            <a:r>
              <a:rPr dirty="0" sz="2200">
                <a:latin typeface="Calibri"/>
                <a:cs typeface="Calibri"/>
              </a:rPr>
              <a:t>linked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total </a:t>
            </a:r>
            <a:r>
              <a:rPr dirty="0" sz="2200">
                <a:latin typeface="Calibri"/>
                <a:cs typeface="Calibri"/>
              </a:rPr>
              <a:t>cellular</a:t>
            </a:r>
            <a:r>
              <a:rPr dirty="0" sz="2200" spc="-20">
                <a:latin typeface="Calibri"/>
                <a:cs typeface="Calibri"/>
              </a:rPr>
              <a:t> DNA)</a:t>
            </a:r>
            <a:endParaRPr sz="2200">
              <a:latin typeface="Calibri"/>
              <a:cs typeface="Calibri"/>
            </a:endParaRPr>
          </a:p>
          <a:p>
            <a:pPr lvl="1" marL="469900" marR="1365250" indent="211454">
              <a:lnSpc>
                <a:spcPct val="70000"/>
              </a:lnSpc>
              <a:spcBef>
                <a:spcPts val="500"/>
              </a:spcBef>
              <a:buChar char="-"/>
              <a:tabLst>
                <a:tab pos="681355" algn="l"/>
              </a:tabLst>
            </a:pPr>
            <a:r>
              <a:rPr dirty="0" sz="2200">
                <a:latin typeface="Calibri"/>
                <a:cs typeface="Calibri"/>
              </a:rPr>
              <a:t>Multiple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washes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during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procedure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leading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loss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specific interactions.</a:t>
            </a:r>
            <a:endParaRPr sz="2200">
              <a:latin typeface="Calibri"/>
              <a:cs typeface="Calibri"/>
            </a:endParaRPr>
          </a:p>
          <a:p>
            <a:pPr marL="241300" marR="1714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Lesser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time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requirement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sonicating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water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bath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improve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rate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antibody- </a:t>
            </a:r>
            <a:r>
              <a:rPr dirty="0" sz="2200">
                <a:latin typeface="Calibri"/>
                <a:cs typeface="Calibri"/>
              </a:rPr>
              <a:t>antigen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binding</a:t>
            </a:r>
            <a:endParaRPr sz="2200">
              <a:latin typeface="Calibri"/>
              <a:cs typeface="Calibri"/>
            </a:endParaRPr>
          </a:p>
          <a:p>
            <a:pPr marL="241300" marR="28956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Increased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recovery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efficiency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Chelex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combine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cross-</a:t>
            </a:r>
            <a:r>
              <a:rPr dirty="0" sz="2200" spc="-10">
                <a:latin typeface="Calibri"/>
                <a:cs typeface="Calibri"/>
              </a:rPr>
              <a:t>linking reversal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purification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marR="36703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After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incubation,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tubes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spun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containing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supernatant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be </a:t>
            </a:r>
            <a:r>
              <a:rPr dirty="0" sz="2200">
                <a:latin typeface="Calibri"/>
                <a:cs typeface="Calibri"/>
              </a:rPr>
              <a:t>directly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PCR.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These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simple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modifications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reduced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amount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time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required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assay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2–3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days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4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hours.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88" y="1013713"/>
            <a:ext cx="5806440" cy="82105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Principle:</a:t>
            </a:r>
            <a:r>
              <a:rPr dirty="0" sz="28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Nucleic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hybridization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complementarity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(Chargaff's</a:t>
            </a:r>
            <a:r>
              <a:rPr dirty="0" sz="24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rule)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5985" y="1196339"/>
            <a:ext cx="5194554" cy="228828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483602" y="3514344"/>
            <a:ext cx="280479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i="1">
                <a:latin typeface="Calibri"/>
                <a:cs typeface="Calibri"/>
              </a:rPr>
              <a:t>Kryh,</a:t>
            </a:r>
            <a:r>
              <a:rPr dirty="0" sz="500" spc="20" i="1">
                <a:latin typeface="Calibri"/>
                <a:cs typeface="Calibri"/>
              </a:rPr>
              <a:t> </a:t>
            </a:r>
            <a:r>
              <a:rPr dirty="0" sz="500" i="1">
                <a:latin typeface="Calibri"/>
                <a:cs typeface="Calibri"/>
              </a:rPr>
              <a:t>Hanna.</a:t>
            </a:r>
            <a:r>
              <a:rPr dirty="0" sz="500" spc="20" i="1">
                <a:latin typeface="Calibri"/>
                <a:cs typeface="Calibri"/>
              </a:rPr>
              <a:t> </a:t>
            </a:r>
            <a:r>
              <a:rPr dirty="0" sz="500" i="1">
                <a:latin typeface="Calibri"/>
                <a:cs typeface="Calibri"/>
              </a:rPr>
              <a:t>Molecular</a:t>
            </a:r>
            <a:r>
              <a:rPr dirty="0" sz="500" spc="25" i="1">
                <a:latin typeface="Calibri"/>
                <a:cs typeface="Calibri"/>
              </a:rPr>
              <a:t> </a:t>
            </a:r>
            <a:r>
              <a:rPr dirty="0" sz="500" spc="-10" i="1">
                <a:latin typeface="Calibri"/>
                <a:cs typeface="Calibri"/>
              </a:rPr>
              <a:t>characterization</a:t>
            </a:r>
            <a:r>
              <a:rPr dirty="0" sz="500" spc="40" i="1">
                <a:latin typeface="Calibri"/>
                <a:cs typeface="Calibri"/>
              </a:rPr>
              <a:t> </a:t>
            </a:r>
            <a:r>
              <a:rPr dirty="0" sz="500" i="1">
                <a:latin typeface="Calibri"/>
                <a:cs typeface="Calibri"/>
              </a:rPr>
              <a:t>of </a:t>
            </a:r>
            <a:r>
              <a:rPr dirty="0" sz="500" spc="-10" i="1">
                <a:latin typeface="Calibri"/>
                <a:cs typeface="Calibri"/>
              </a:rPr>
              <a:t>neuroblastoma</a:t>
            </a:r>
            <a:r>
              <a:rPr dirty="0" sz="500" spc="40" i="1">
                <a:latin typeface="Calibri"/>
                <a:cs typeface="Calibri"/>
              </a:rPr>
              <a:t> </a:t>
            </a:r>
            <a:r>
              <a:rPr dirty="0" sz="500" spc="-10" i="1">
                <a:latin typeface="Calibri"/>
                <a:cs typeface="Calibri"/>
              </a:rPr>
              <a:t>tumors-</a:t>
            </a:r>
            <a:r>
              <a:rPr dirty="0" sz="500" i="1">
                <a:latin typeface="Calibri"/>
                <a:cs typeface="Calibri"/>
              </a:rPr>
              <a:t>a</a:t>
            </a:r>
            <a:r>
              <a:rPr dirty="0" sz="500" spc="35" i="1">
                <a:latin typeface="Calibri"/>
                <a:cs typeface="Calibri"/>
              </a:rPr>
              <a:t> </a:t>
            </a:r>
            <a:r>
              <a:rPr dirty="0" sz="500" i="1">
                <a:latin typeface="Calibri"/>
                <a:cs typeface="Calibri"/>
              </a:rPr>
              <a:t>basis</a:t>
            </a:r>
            <a:r>
              <a:rPr dirty="0" sz="500" spc="30" i="1">
                <a:latin typeface="Calibri"/>
                <a:cs typeface="Calibri"/>
              </a:rPr>
              <a:t> </a:t>
            </a:r>
            <a:r>
              <a:rPr dirty="0" sz="500" i="1">
                <a:latin typeface="Calibri"/>
                <a:cs typeface="Calibri"/>
              </a:rPr>
              <a:t>for</a:t>
            </a:r>
            <a:r>
              <a:rPr dirty="0" sz="500" spc="15" i="1">
                <a:latin typeface="Calibri"/>
                <a:cs typeface="Calibri"/>
              </a:rPr>
              <a:t> </a:t>
            </a:r>
            <a:r>
              <a:rPr dirty="0" sz="500" spc="-10" i="1">
                <a:latin typeface="Calibri"/>
                <a:cs typeface="Calibri"/>
              </a:rPr>
              <a:t>personalized</a:t>
            </a:r>
            <a:r>
              <a:rPr dirty="0" sz="500" spc="40" i="1">
                <a:latin typeface="Calibri"/>
                <a:cs typeface="Calibri"/>
              </a:rPr>
              <a:t> </a:t>
            </a:r>
            <a:r>
              <a:rPr dirty="0" sz="500" spc="-10" i="1">
                <a:latin typeface="Calibri"/>
                <a:cs typeface="Calibri"/>
              </a:rPr>
              <a:t>medicine.</a:t>
            </a:r>
            <a:r>
              <a:rPr dirty="0" sz="500" spc="10" i="1">
                <a:latin typeface="Calibri"/>
                <a:cs typeface="Calibri"/>
              </a:rPr>
              <a:t> </a:t>
            </a:r>
            <a:r>
              <a:rPr dirty="0" sz="500" spc="-10" i="1">
                <a:latin typeface="Calibri"/>
                <a:cs typeface="Calibri"/>
              </a:rPr>
              <a:t>2012.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42050" y="3913378"/>
            <a:ext cx="35902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Each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spot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(feature)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contain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few </a:t>
            </a:r>
            <a:r>
              <a:rPr dirty="0" sz="1800">
                <a:latin typeface="Calibri"/>
                <a:cs typeface="Calibri"/>
              </a:rPr>
              <a:t>million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copies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identical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DNA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strands </a:t>
            </a:r>
            <a:r>
              <a:rPr dirty="0" sz="1800">
                <a:latin typeface="Calibri"/>
                <a:cs typeface="Calibri"/>
              </a:rPr>
              <a:t>(probe)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representing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single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4281" y="2155266"/>
            <a:ext cx="5857240" cy="12128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800" spc="-10">
                <a:latin typeface="Calibri"/>
                <a:cs typeface="Calibri"/>
              </a:rPr>
              <a:t>Steps:</a:t>
            </a:r>
            <a:endParaRPr sz="2800">
              <a:latin typeface="Calibri"/>
              <a:cs typeface="Calibri"/>
            </a:endParaRPr>
          </a:p>
          <a:p>
            <a:pPr marL="697230" marR="5080" indent="-227329">
              <a:lnSpc>
                <a:spcPts val="2590"/>
              </a:lnSpc>
              <a:spcBef>
                <a:spcPts val="56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Manufacturing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containing 	synthetic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single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stranded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sequences.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937" y="452882"/>
            <a:ext cx="202882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Carrier</a:t>
            </a:r>
            <a:r>
              <a:rPr dirty="0" spc="-110"/>
              <a:t> </a:t>
            </a:r>
            <a:r>
              <a:rPr dirty="0" spc="-20"/>
              <a:t>ChIP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249121"/>
            <a:ext cx="10146665" cy="411416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600" spc="-10">
                <a:latin typeface="Calibri"/>
                <a:cs typeface="Calibri"/>
              </a:rPr>
              <a:t>Immunoprecipitation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from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very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few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cells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up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100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cells.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600">
                <a:latin typeface="Calibri"/>
                <a:cs typeface="Calibri"/>
              </a:rPr>
              <a:t>histone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modifications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associated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developmentally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regulated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genes.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Immunoprecipitation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such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small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amount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chromatin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facilitated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by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addition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carrier</a:t>
            </a:r>
            <a:endParaRPr sz="2600">
              <a:latin typeface="Calibri"/>
              <a:cs typeface="Calibri"/>
            </a:endParaRPr>
          </a:p>
          <a:p>
            <a:pPr marL="469900" marR="232410">
              <a:lnSpc>
                <a:spcPct val="80000"/>
              </a:lnSpc>
              <a:spcBef>
                <a:spcPts val="520"/>
              </a:spcBef>
            </a:pP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Heterogeneous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(Drosophila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species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which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evolutionarily </a:t>
            </a:r>
            <a:r>
              <a:rPr dirty="0" sz="2200">
                <a:latin typeface="Calibri"/>
                <a:cs typeface="Calibri"/>
              </a:rPr>
              <a:t>distant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investigated)</a:t>
            </a:r>
            <a:endParaRPr sz="2200">
              <a:latin typeface="Calibri"/>
              <a:cs typeface="Calibri"/>
            </a:endParaRPr>
          </a:p>
          <a:p>
            <a:pPr marL="241300" marR="1234440" indent="-228600">
              <a:lnSpc>
                <a:spcPct val="8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low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amount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chromatin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detected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by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radioactive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PCR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 spc="-10">
                <a:latin typeface="Calibri"/>
                <a:cs typeface="Calibri"/>
              </a:rPr>
              <a:t>phosphorimaging.</a:t>
            </a:r>
            <a:endParaRPr sz="2600">
              <a:latin typeface="Calibri"/>
              <a:cs typeface="Calibri"/>
            </a:endParaRPr>
          </a:p>
          <a:p>
            <a:pPr marL="241300" marR="114300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This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technique,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40">
                <a:latin typeface="Calibri"/>
                <a:cs typeface="Calibri"/>
              </a:rPr>
              <a:t>however,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requires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primers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designed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high </a:t>
            </a:r>
            <a:r>
              <a:rPr dirty="0" sz="2600">
                <a:latin typeface="Calibri"/>
                <a:cs typeface="Calibri"/>
              </a:rPr>
              <a:t>specificity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prevent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any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spurious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amplification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carrier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DNA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instead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of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target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chromatin.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95"/>
              </a:spcBef>
            </a:pPr>
            <a:r>
              <a:rPr dirty="0" sz="2900" spc="-10"/>
              <a:t>ChIP-</a:t>
            </a:r>
            <a:r>
              <a:rPr dirty="0" sz="2900" spc="-20"/>
              <a:t>Chip</a:t>
            </a:r>
            <a:endParaRPr sz="2900"/>
          </a:p>
        </p:txBody>
      </p:sp>
      <p:sp>
        <p:nvSpPr>
          <p:cNvPr id="3" name="object 3" descr=""/>
          <p:cNvSpPr txBox="1"/>
          <p:nvPr/>
        </p:nvSpPr>
        <p:spPr>
          <a:xfrm>
            <a:off x="628141" y="1307642"/>
            <a:ext cx="10283825" cy="42824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Combination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“Chromatin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Immunoprecipitation”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“Microarray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technology”.</a:t>
            </a:r>
            <a:endParaRPr sz="2200">
              <a:latin typeface="Calibri"/>
              <a:cs typeface="Calibri"/>
            </a:endParaRPr>
          </a:p>
          <a:p>
            <a:pPr lvl="1" marL="698500" marR="5080" indent="-229235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Labelling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fragments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fluorescent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dye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such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Cy5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Alexa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647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combining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genomic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labelled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Cy3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reference DNA).</a:t>
            </a:r>
            <a:endParaRPr sz="2200">
              <a:latin typeface="Calibri"/>
              <a:cs typeface="Calibri"/>
            </a:endParaRPr>
          </a:p>
          <a:p>
            <a:pPr lvl="1" marL="698500" marR="111125" indent="-229235">
              <a:lnSpc>
                <a:spcPts val="2380"/>
              </a:lnSpc>
              <a:spcBef>
                <a:spcPts val="484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This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probe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mixture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applied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hybridization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over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microarray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(whole genome)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Characterization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regions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enriched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2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Advantages:</a:t>
            </a:r>
            <a:endParaRPr sz="22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40"/>
              </a:spcBef>
              <a:buChar char="-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Probing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large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number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genomic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regions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single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experiment</a:t>
            </a:r>
            <a:endParaRPr sz="22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9"/>
              </a:spcBef>
              <a:buChar char="-"/>
              <a:tabLst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Commercially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available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platforms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study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localization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binding</a:t>
            </a:r>
            <a:endParaRPr sz="22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35"/>
              </a:spcBef>
              <a:buChar char="-"/>
              <a:tabLst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Parallel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analysis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different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genes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ChIP</a:t>
            </a:r>
            <a:r>
              <a:rPr dirty="0" spc="-10"/>
              <a:t> sequencing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7801" y="903782"/>
            <a:ext cx="9310370" cy="483806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Combination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DNA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ChIP-</a:t>
            </a:r>
            <a:r>
              <a:rPr dirty="0" sz="2200">
                <a:latin typeface="Calibri"/>
                <a:cs typeface="Calibri"/>
              </a:rPr>
              <a:t>seq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library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  <a:p>
            <a:pPr lvl="1" marL="698500" marR="59690" indent="-228600">
              <a:lnSpc>
                <a:spcPts val="2380"/>
              </a:lnSpc>
              <a:spcBef>
                <a:spcPts val="530"/>
              </a:spcBef>
              <a:buChar char="-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ends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enriched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fragments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blunted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phosphorylated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using </a:t>
            </a:r>
            <a:r>
              <a:rPr dirty="0" sz="2200">
                <a:latin typeface="Calibri"/>
                <a:cs typeface="Calibri"/>
              </a:rPr>
              <a:t>T4 </a:t>
            </a:r>
            <a:r>
              <a:rPr dirty="0" sz="2200" spc="-10">
                <a:latin typeface="Calibri"/>
                <a:cs typeface="Calibri"/>
              </a:rPr>
              <a:t>kinase.</a:t>
            </a:r>
            <a:endParaRPr sz="2200">
              <a:latin typeface="Calibri"/>
              <a:cs typeface="Calibri"/>
            </a:endParaRPr>
          </a:p>
          <a:p>
            <a:pPr lvl="1" marL="698500" marR="5080" indent="-228600">
              <a:lnSpc>
                <a:spcPts val="2380"/>
              </a:lnSpc>
              <a:spcBef>
                <a:spcPts val="495"/>
              </a:spcBef>
              <a:buChar char="-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Adenine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added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Taq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adapter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ligated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both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ends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fragment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PCR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based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amplification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library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fragments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length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100–300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bp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(Tag)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selected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sequenced.</a:t>
            </a:r>
            <a:endParaRPr sz="2200">
              <a:latin typeface="Calibri"/>
              <a:cs typeface="Calibri"/>
            </a:endParaRPr>
          </a:p>
          <a:p>
            <a:pPr marL="241300" marR="638175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25">
                <a:latin typeface="Calibri"/>
                <a:cs typeface="Calibri"/>
              </a:rPr>
              <a:t>Tags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analyzed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computationally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help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alignment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tools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a </a:t>
            </a:r>
            <a:r>
              <a:rPr dirty="0" sz="2200">
                <a:latin typeface="Calibri"/>
                <a:cs typeface="Calibri"/>
              </a:rPr>
              <a:t>particular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genome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reference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identify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enriched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sites</a:t>
            </a:r>
            <a:endParaRPr sz="2200">
              <a:latin typeface="Calibri"/>
              <a:cs typeface="Calibri"/>
            </a:endParaRPr>
          </a:p>
          <a:p>
            <a:pPr marL="241300" marR="59690" indent="-228600">
              <a:lnSpc>
                <a:spcPts val="238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Detection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modifications,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nucleosome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positioning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mapping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of 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sites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various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DNA-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distinguishing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alleles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basis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difference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SNPs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28980" y="1569160"/>
            <a:ext cx="8980170" cy="339852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Lubert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Stryer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9th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Lehninger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8th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Edition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Harper's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Illustrated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31st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Edition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Cloning: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Laboratory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Manual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David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5">
                <a:latin typeface="Calibri"/>
                <a:cs typeface="Calibri"/>
              </a:rPr>
              <a:t>W.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Russell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Joseph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Sambrook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ts val="1735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Wilson,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35">
                <a:latin typeface="Calibri"/>
                <a:cs typeface="Calibri"/>
              </a:rPr>
              <a:t>Walker,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(2010)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Techniques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Biochemistry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Biology.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735"/>
              </a:lnSpc>
            </a:pPr>
            <a:r>
              <a:rPr dirty="0" sz="1700">
                <a:latin typeface="Calibri"/>
                <a:cs typeface="Calibri"/>
              </a:rPr>
              <a:t>Cambridge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University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Press,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Cambridge.</a:t>
            </a:r>
            <a:endParaRPr sz="17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20">
                <a:latin typeface="Calibri"/>
                <a:cs typeface="Calibri"/>
              </a:rPr>
              <a:t>Dey,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B.,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Thukral,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S.,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Krishnan,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DNA–protein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interactions: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detection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analysis. </a:t>
            </a:r>
            <a:r>
              <a:rPr dirty="0" sz="1700">
                <a:latin typeface="Calibri"/>
                <a:cs typeface="Calibri"/>
              </a:rPr>
              <a:t>Mol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Cell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Biochem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365,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279–299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(2012).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https://doi.org/10.1007/s11010-012-1269-</a:t>
            </a:r>
            <a:r>
              <a:rPr dirty="0" sz="1700" spc="-50">
                <a:latin typeface="Calibri"/>
                <a:cs typeface="Calibri"/>
              </a:rPr>
              <a:t>z</a:t>
            </a:r>
            <a:endParaRPr sz="1700">
              <a:latin typeface="Calibri"/>
              <a:cs typeface="Calibri"/>
            </a:endParaRPr>
          </a:p>
          <a:p>
            <a:pPr marL="241300" marR="24447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Ferraz,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R.A.C.,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Lopes,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A.L.G.,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Silva,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J.A.F.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DNA–protein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interaction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studies: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historical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and </a:t>
            </a:r>
            <a:r>
              <a:rPr dirty="0" sz="1700" spc="-10">
                <a:latin typeface="Calibri"/>
                <a:cs typeface="Calibri"/>
              </a:rPr>
              <a:t>comparative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analysis.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Plant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17,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82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(2021).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https://doi.org/10.1186/s13007-021-00780-</a:t>
            </a:r>
            <a:r>
              <a:rPr dirty="0" sz="1700" spc="-50">
                <a:latin typeface="Calibri"/>
                <a:cs typeface="Calibri"/>
              </a:rPr>
              <a:t>z</a:t>
            </a:r>
            <a:endParaRPr sz="1700">
              <a:latin typeface="Calibri"/>
              <a:cs typeface="Calibri"/>
            </a:endParaRPr>
          </a:p>
          <a:p>
            <a:pPr marL="241300" marR="68516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Cozzolino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85">
                <a:latin typeface="Calibri"/>
                <a:cs typeface="Calibri"/>
              </a:rPr>
              <a:t>F,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Iacobucci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Monaco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50">
                <a:latin typeface="Calibri"/>
                <a:cs typeface="Calibri"/>
              </a:rPr>
              <a:t>V,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Monti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Protein-</a:t>
            </a:r>
            <a:r>
              <a:rPr dirty="0" sz="1700">
                <a:latin typeface="Calibri"/>
                <a:cs typeface="Calibri"/>
              </a:rPr>
              <a:t>DNA/RNA </a:t>
            </a:r>
            <a:r>
              <a:rPr dirty="0" sz="1700" spc="-10">
                <a:latin typeface="Calibri"/>
                <a:cs typeface="Calibri"/>
              </a:rPr>
              <a:t>Interactions: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Overview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of </a:t>
            </a:r>
            <a:r>
              <a:rPr dirty="0" sz="1700" spc="-10">
                <a:latin typeface="Calibri"/>
                <a:cs typeface="Calibri"/>
              </a:rPr>
              <a:t>Investigation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-</a:t>
            </a:r>
            <a:r>
              <a:rPr dirty="0" sz="1700">
                <a:latin typeface="Calibri"/>
                <a:cs typeface="Calibri"/>
              </a:rPr>
              <a:t>Omics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Era.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Proteome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Res.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2021;20(6):3018-3030. doi:10.1021/acs.jproteome.1c00074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920" y="2337816"/>
            <a:ext cx="504317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2600" spc="-10">
                <a:solidFill>
                  <a:srgbClr val="008080"/>
                </a:solidFill>
              </a:rPr>
              <a:t>COMPREHENSIVE</a:t>
            </a:r>
            <a:r>
              <a:rPr dirty="0" sz="2600" spc="-3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MOLECULAR </a:t>
            </a:r>
            <a:r>
              <a:rPr dirty="0" sz="2600">
                <a:solidFill>
                  <a:srgbClr val="008080"/>
                </a:solidFill>
              </a:rPr>
              <a:t>DIAGNOSTICS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>
                <a:solidFill>
                  <a:srgbClr val="008080"/>
                </a:solidFill>
              </a:rPr>
              <a:t>AND</a:t>
            </a:r>
            <a:r>
              <a:rPr dirty="0" sz="2600" spc="-85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ADVANCED</a:t>
            </a:r>
            <a:r>
              <a:rPr dirty="0" sz="2600" spc="-90">
                <a:solidFill>
                  <a:srgbClr val="008080"/>
                </a:solidFill>
              </a:rPr>
              <a:t> </a:t>
            </a:r>
            <a:r>
              <a:rPr dirty="0" sz="2600" spc="-20">
                <a:solidFill>
                  <a:srgbClr val="008080"/>
                </a:solidFill>
              </a:rPr>
              <a:t>GENE </a:t>
            </a:r>
            <a:r>
              <a:rPr dirty="0" sz="2600">
                <a:solidFill>
                  <a:srgbClr val="008080"/>
                </a:solidFill>
              </a:rPr>
              <a:t>EXPRESSION</a:t>
            </a:r>
            <a:r>
              <a:rPr dirty="0" sz="2600" spc="-105">
                <a:solidFill>
                  <a:srgbClr val="008080"/>
                </a:solidFill>
              </a:rPr>
              <a:t> </a:t>
            </a:r>
            <a:r>
              <a:rPr dirty="0" sz="2600" spc="-10">
                <a:solidFill>
                  <a:srgbClr val="008080"/>
                </a:solidFill>
              </a:rPr>
              <a:t>ANALYSIS</a:t>
            </a:r>
            <a:endParaRPr sz="26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240"/>
              </a:lnSpc>
            </a:pPr>
            <a:r>
              <a:rPr dirty="0" spc="-50"/>
              <a:t>1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1957" y="3548126"/>
            <a:ext cx="723201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777364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  <a:spcBef>
                <a:spcPts val="25"/>
              </a:spcBef>
            </a:pP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Prof.</a:t>
            </a:r>
            <a:r>
              <a:rPr dirty="0" sz="20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Aritri</a:t>
            </a:r>
            <a:r>
              <a:rPr dirty="0" sz="20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Bir</a:t>
            </a:r>
            <a:endParaRPr sz="20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  <a:spcBef>
                <a:spcPts val="2440"/>
              </a:spcBef>
            </a:pPr>
            <a:r>
              <a:rPr dirty="0" sz="1400" spc="-40" b="1">
                <a:solidFill>
                  <a:srgbClr val="001F5F"/>
                </a:solidFill>
                <a:latin typeface="Calibri"/>
                <a:cs typeface="Calibri"/>
              </a:rPr>
              <a:t>Dr.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B.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C.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Roy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Multi-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Speciality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Medical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Research</a:t>
            </a:r>
            <a:r>
              <a:rPr dirty="0" sz="14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Centre</a:t>
            </a:r>
            <a:endParaRPr sz="1400">
              <a:latin typeface="Calibri"/>
              <a:cs typeface="Calibri"/>
            </a:endParaRPr>
          </a:p>
          <a:p>
            <a:pPr algn="ctr" marR="1774189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Indian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Institute</a:t>
            </a:r>
            <a:r>
              <a:rPr dirty="0" sz="14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Technology</a:t>
            </a:r>
            <a:r>
              <a:rPr dirty="0" sz="14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Kharagpur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205300"/>
              </a:lnSpc>
              <a:spcBef>
                <a:spcPts val="195"/>
              </a:spcBef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Module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04: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Tools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Molecular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diagnostics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18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Gene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expression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Analysis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(III)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Lecture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20: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Epigenetics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DNA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methylation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analysis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25018" y="1509522"/>
            <a:ext cx="5344795" cy="211645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Basic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concepts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epigenetic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mechanisms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Detection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methods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10">
                <a:latin typeface="Calibri"/>
                <a:cs typeface="Calibri"/>
              </a:rPr>
              <a:t> methylation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400" spc="-10">
                <a:latin typeface="Calibri"/>
                <a:cs typeface="Calibri"/>
              </a:rPr>
              <a:t>Histone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modifications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dirty="0" sz="2400" spc="-10">
                <a:latin typeface="Calibri"/>
                <a:cs typeface="Calibri"/>
              </a:rPr>
              <a:t>Non-</a:t>
            </a:r>
            <a:r>
              <a:rPr dirty="0" sz="2400">
                <a:latin typeface="Calibri"/>
                <a:cs typeface="Calibri"/>
              </a:rPr>
              <a:t>coding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RNAs</a:t>
            </a:r>
            <a:r>
              <a:rPr dirty="0" sz="2400" spc="-10">
                <a:latin typeface="Calibri"/>
                <a:cs typeface="Calibri"/>
              </a:rPr>
              <a:t> (ncRNAs)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240"/>
              </a:lnSpc>
            </a:pP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2526" y="683260"/>
            <a:ext cx="9822815" cy="322072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40665" marR="545465" indent="-228600">
              <a:lnSpc>
                <a:spcPts val="2380"/>
              </a:lnSpc>
              <a:spcBef>
                <a:spcPts val="3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Epigenetics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encompasses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heritable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structural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biochemical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alterations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without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changing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sequence.</a:t>
            </a:r>
            <a:endParaRPr sz="2200">
              <a:latin typeface="Calibri"/>
              <a:cs typeface="Calibri"/>
            </a:endParaRPr>
          </a:p>
          <a:p>
            <a:pPr marL="240665" marR="5080" indent="-228600">
              <a:lnSpc>
                <a:spcPts val="2380"/>
              </a:lnSpc>
              <a:spcBef>
                <a:spcPts val="994"/>
              </a:spcBef>
              <a:buChar char="•"/>
              <a:tabLst>
                <a:tab pos="240665" algn="l"/>
                <a:tab pos="304165" algn="l"/>
              </a:tabLst>
            </a:pPr>
            <a:r>
              <a:rPr dirty="0" sz="2200">
                <a:latin typeface="Arial MT"/>
                <a:cs typeface="Arial MT"/>
              </a:rPr>
              <a:t>	</a:t>
            </a:r>
            <a:r>
              <a:rPr dirty="0" sz="2200">
                <a:latin typeface="Calibri"/>
                <a:cs typeface="Calibri"/>
              </a:rPr>
              <a:t>Epigenetic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mechanisms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manipulate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various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physiological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pathological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processes </a:t>
            </a:r>
            <a:r>
              <a:rPr dirty="0" sz="2200">
                <a:latin typeface="Calibri"/>
                <a:cs typeface="Calibri"/>
              </a:rPr>
              <a:t>through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regulations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relevant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expressions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via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changing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accessibility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of </a:t>
            </a:r>
            <a:r>
              <a:rPr dirty="0" sz="2200">
                <a:latin typeface="Calibri"/>
                <a:cs typeface="Calibri"/>
              </a:rPr>
              <a:t>epigenetic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codes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locally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globally.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Three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primary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epigenetic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DNA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modifications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Non-</a:t>
            </a:r>
            <a:r>
              <a:rPr dirty="0" sz="2200">
                <a:latin typeface="Calibri"/>
                <a:cs typeface="Calibri"/>
              </a:rPr>
              <a:t>coding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(ncRNAs)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240"/>
              </a:lnSpc>
            </a:pP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4151" y="840232"/>
            <a:ext cx="10107930" cy="466471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40029" marR="309880" indent="-227965">
              <a:lnSpc>
                <a:spcPts val="23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methylation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involves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transfer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methyl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group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C5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position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cytosine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within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CpG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dinucleotides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DNA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methyltransferases</a:t>
            </a:r>
            <a:r>
              <a:rPr dirty="0" sz="2400" spc="-30" i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(DNMTs).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ts val="2590"/>
              </a:lnSpc>
              <a:spcBef>
                <a:spcPts val="45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CpG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dinucleotides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often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cluster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regulatory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regions,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forming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CpG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islands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0"/>
              </a:lnSpc>
            </a:pP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crucial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transcriptional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regulation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modulating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chromatin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structure.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ts val="23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Hypermethylation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CpG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islands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promoters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leads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transcriptional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silencing,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while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hypomethylation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activates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transcription.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Biological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  <a:p>
            <a:pPr marL="240029" marR="612775" indent="-227965">
              <a:lnSpc>
                <a:spcPts val="23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Aberrant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methylation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promoter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regions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tumor-related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can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silence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tumor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suppressor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activate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oncogenes</a:t>
            </a:r>
            <a:endParaRPr sz="2400">
              <a:latin typeface="Calibri"/>
              <a:cs typeface="Calibri"/>
            </a:endParaRPr>
          </a:p>
          <a:p>
            <a:pPr marL="240029" marR="1282700" indent="-227965">
              <a:lnSpc>
                <a:spcPct val="80000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5-methylcytosine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(5mC)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most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widely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distributed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methylation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type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eukaryotes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770"/>
              </a:lnSpc>
              <a:buFont typeface="Arial MT"/>
              <a:buChar char="•"/>
              <a:tabLst>
                <a:tab pos="697230" algn="l"/>
              </a:tabLst>
            </a:pPr>
            <a:r>
              <a:rPr dirty="0" sz="2400" spc="-10">
                <a:latin typeface="Calibri"/>
                <a:cs typeface="Calibri"/>
              </a:rPr>
              <a:t>N6-methyladenine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(6mA)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840"/>
              </a:lnSpc>
              <a:buFont typeface="Arial MT"/>
              <a:buChar char="•"/>
              <a:tabLst>
                <a:tab pos="697230" algn="l"/>
              </a:tabLst>
            </a:pPr>
            <a:r>
              <a:rPr dirty="0" sz="2400" spc="-10">
                <a:latin typeface="Calibri"/>
                <a:cs typeface="Calibri"/>
              </a:rPr>
              <a:t>4-methylcytosine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(4mC)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072" y="255523"/>
            <a:ext cx="29368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DNA</a:t>
            </a:r>
            <a:r>
              <a:rPr dirty="0" spc="-5"/>
              <a:t> </a:t>
            </a:r>
            <a:r>
              <a:rPr dirty="0" spc="-10"/>
              <a:t>methylation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5091" y="1181099"/>
            <a:ext cx="10079355" cy="431673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41300" marR="720090" indent="-228600">
              <a:lnSpc>
                <a:spcPts val="238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Sodium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treatment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deaminates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unmethylated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cytosines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uracil,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leaving methylated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cytosines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intact.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Gold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standard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detection,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offering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single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base-</a:t>
            </a:r>
            <a:r>
              <a:rPr dirty="0" sz="2200">
                <a:latin typeface="Calibri"/>
                <a:cs typeface="Calibri"/>
              </a:rPr>
              <a:t>pair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resolution.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Locus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analysis: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Direct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PCR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product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sequencing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Methylation-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PCR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(MSP)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  <a:p>
            <a:pPr lvl="2" marL="11550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065" algn="l"/>
              </a:tabLst>
            </a:pPr>
            <a:r>
              <a:rPr dirty="0" sz="2200">
                <a:latin typeface="Calibri"/>
                <a:cs typeface="Calibri"/>
              </a:rPr>
              <a:t>analysis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patterns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CpG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islands.</a:t>
            </a:r>
            <a:endParaRPr sz="2200">
              <a:latin typeface="Calibri"/>
              <a:cs typeface="Calibri"/>
            </a:endParaRPr>
          </a:p>
          <a:p>
            <a:pPr lvl="2" marL="1155065" indent="-2279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1155065" algn="l"/>
              </a:tabLst>
            </a:pPr>
            <a:r>
              <a:rPr dirty="0" sz="2200" spc="-10">
                <a:latin typeface="Calibri"/>
                <a:cs typeface="Calibri"/>
              </a:rPr>
              <a:t>bisulfite-converted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template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subsequent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PCR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processes</a:t>
            </a:r>
            <a:endParaRPr sz="2200">
              <a:latin typeface="Calibri"/>
              <a:cs typeface="Calibri"/>
            </a:endParaRPr>
          </a:p>
          <a:p>
            <a:pPr lvl="2" marL="1155700" marR="272415" indent="-228600">
              <a:lnSpc>
                <a:spcPts val="2380"/>
              </a:lnSpc>
              <a:spcBef>
                <a:spcPts val="530"/>
              </a:spcBef>
              <a:buFont typeface="Arial MT"/>
              <a:buChar char="•"/>
              <a:tabLst>
                <a:tab pos="1155700" algn="l"/>
              </a:tabLst>
            </a:pP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status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loci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interest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primers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for </a:t>
            </a:r>
            <a:r>
              <a:rPr dirty="0" sz="2200">
                <a:latin typeface="Calibri"/>
                <a:cs typeface="Calibri"/>
              </a:rPr>
              <a:t>recognizing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unmethylated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template</a:t>
            </a:r>
            <a:endParaRPr sz="2200">
              <a:latin typeface="Calibri"/>
              <a:cs typeface="Calibri"/>
            </a:endParaRPr>
          </a:p>
          <a:p>
            <a:pPr lvl="1" marL="697865" marR="5080" indent="-228600">
              <a:lnSpc>
                <a:spcPts val="2380"/>
              </a:lnSpc>
              <a:spcBef>
                <a:spcPts val="50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Pyrosequencing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quantitatively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monitor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real-</a:t>
            </a:r>
            <a:r>
              <a:rPr dirty="0" sz="2200">
                <a:latin typeface="Calibri"/>
                <a:cs typeface="Calibri"/>
              </a:rPr>
              <a:t>time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incorporation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nucleotides </a:t>
            </a:r>
            <a:r>
              <a:rPr dirty="0" sz="2200">
                <a:latin typeface="Calibri"/>
                <a:cs typeface="Calibri"/>
              </a:rPr>
              <a:t>through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bioluminometric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detection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pyrophosphate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36" y="191515"/>
            <a:ext cx="61048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Bisulfite</a:t>
            </a:r>
            <a:r>
              <a:rPr dirty="0" spc="-85"/>
              <a:t> </a:t>
            </a:r>
            <a:r>
              <a:rPr dirty="0" spc="-45"/>
              <a:t>Treatment-</a:t>
            </a:r>
            <a:r>
              <a:rPr dirty="0"/>
              <a:t>Based</a:t>
            </a:r>
            <a:r>
              <a:rPr dirty="0" spc="-75"/>
              <a:t> </a:t>
            </a:r>
            <a:r>
              <a:rPr dirty="0" spc="-10"/>
              <a:t>Methods: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88" y="1013713"/>
            <a:ext cx="5806440" cy="82105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Principle:</a:t>
            </a:r>
            <a:r>
              <a:rPr dirty="0" sz="28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Nucleic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hybridization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complementarity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(Chargaff's</a:t>
            </a:r>
            <a:r>
              <a:rPr dirty="0" sz="24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rule)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4281" y="2155266"/>
            <a:ext cx="6215380" cy="308610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800" spc="-10">
                <a:latin typeface="Calibri"/>
                <a:cs typeface="Calibri"/>
              </a:rPr>
              <a:t>Steps:</a:t>
            </a:r>
            <a:endParaRPr sz="2800">
              <a:latin typeface="Calibri"/>
              <a:cs typeface="Calibri"/>
            </a:endParaRPr>
          </a:p>
          <a:p>
            <a:pPr marL="697230" marR="363220" indent="-227329">
              <a:lnSpc>
                <a:spcPts val="2590"/>
              </a:lnSpc>
              <a:spcBef>
                <a:spcPts val="56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Manufacturing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containing 	synthetic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single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stranded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sequences.</a:t>
            </a:r>
            <a:endParaRPr sz="2400">
              <a:latin typeface="Calibri"/>
              <a:cs typeface="Calibri"/>
            </a:endParaRPr>
          </a:p>
          <a:p>
            <a:pPr marL="697230" marR="294640" indent="-227329">
              <a:lnSpc>
                <a:spcPts val="2590"/>
              </a:lnSpc>
              <a:spcBef>
                <a:spcPts val="79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Isolation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preparation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Sample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- </a:t>
            </a:r>
            <a:r>
              <a:rPr dirty="0" sz="2400" spc="-5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labeled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fluorescent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dye.</a:t>
            </a:r>
            <a:endParaRPr sz="2400">
              <a:latin typeface="Calibri"/>
              <a:cs typeface="Calibri"/>
            </a:endParaRPr>
          </a:p>
          <a:p>
            <a:pPr marL="697230" indent="-227329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97230" algn="l"/>
              </a:tabLst>
            </a:pPr>
            <a:r>
              <a:rPr dirty="0" sz="2400" spc="-10">
                <a:latin typeface="Calibri"/>
                <a:cs typeface="Calibri"/>
              </a:rPr>
              <a:t>Hybridization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chip.</a:t>
            </a:r>
            <a:endParaRPr sz="2400">
              <a:latin typeface="Calibri"/>
              <a:cs typeface="Calibri"/>
            </a:endParaRPr>
          </a:p>
          <a:p>
            <a:pPr marL="697230" marR="5080" indent="-227329">
              <a:lnSpc>
                <a:spcPts val="2590"/>
              </a:lnSpc>
              <a:spcBef>
                <a:spcPts val="54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bound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detected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its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fluorescent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dye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analyzed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computer.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202" y="475487"/>
            <a:ext cx="3228594" cy="455371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9052" y="821486"/>
            <a:ext cx="10183495" cy="34251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Genome-</a:t>
            </a:r>
            <a:r>
              <a:rPr dirty="0" sz="2200">
                <a:latin typeface="Calibri"/>
                <a:cs typeface="Calibri"/>
              </a:rPr>
              <a:t>wide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profiling:</a:t>
            </a:r>
            <a:endParaRPr sz="2200">
              <a:latin typeface="Calibri"/>
              <a:cs typeface="Calibri"/>
            </a:endParaRPr>
          </a:p>
          <a:p>
            <a:pPr lvl="1" marL="698500" marR="5080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Hybridization-</a:t>
            </a:r>
            <a:r>
              <a:rPr dirty="0" sz="2200">
                <a:latin typeface="Calibri"/>
                <a:cs typeface="Calibri"/>
              </a:rPr>
              <a:t>based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microarray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followed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conversion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predesigned </a:t>
            </a:r>
            <a:r>
              <a:rPr dirty="0" sz="2200">
                <a:latin typeface="Calibri"/>
                <a:cs typeface="Calibri"/>
              </a:rPr>
              <a:t>probes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unmethylated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CpGs</a:t>
            </a:r>
            <a:endParaRPr sz="2200">
              <a:latin typeface="Calibri"/>
              <a:cs typeface="Calibri"/>
            </a:endParaRPr>
          </a:p>
          <a:p>
            <a:pPr lvl="1" marL="698500" marR="250190" indent="-228600">
              <a:lnSpc>
                <a:spcPts val="2380"/>
              </a:lnSpc>
              <a:spcBef>
                <a:spcPts val="49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Whole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genome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(WGBS)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comprehensive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state, </a:t>
            </a:r>
            <a:r>
              <a:rPr dirty="0" sz="2200">
                <a:latin typeface="Calibri"/>
                <a:cs typeface="Calibri"/>
              </a:rPr>
              <a:t>including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low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CpG-</a:t>
            </a:r>
            <a:r>
              <a:rPr dirty="0" sz="2200">
                <a:latin typeface="Calibri"/>
                <a:cs typeface="Calibri"/>
              </a:rPr>
              <a:t>density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regions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such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intergenic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regions,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partially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methylated </a:t>
            </a:r>
            <a:r>
              <a:rPr dirty="0" sz="2200">
                <a:latin typeface="Calibri"/>
                <a:cs typeface="Calibri"/>
              </a:rPr>
              <a:t>domains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distal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regulatory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elements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Sophisticated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bioinformatics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analysis</a:t>
            </a:r>
            <a:endParaRPr sz="2200">
              <a:latin typeface="Calibri"/>
              <a:cs typeface="Calibri"/>
            </a:endParaRPr>
          </a:p>
          <a:p>
            <a:pPr lvl="1" marL="698500" marR="1275715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Enrichment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techniques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followed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such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reduced representation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(RRBS)</a:t>
            </a:r>
            <a:endParaRPr sz="2200">
              <a:latin typeface="Calibri"/>
              <a:cs typeface="Calibri"/>
            </a:endParaRPr>
          </a:p>
          <a:p>
            <a:pPr lvl="2" marL="1155065" indent="-22796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155065" algn="l"/>
              </a:tabLst>
            </a:pPr>
            <a:r>
              <a:rPr dirty="0" sz="2200" spc="-10">
                <a:latin typeface="Calibri"/>
                <a:cs typeface="Calibri"/>
              </a:rPr>
              <a:t>Integrated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restriction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enzyme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digestion,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conversion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NGS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36" y="191515"/>
            <a:ext cx="61048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Bisulfite</a:t>
            </a:r>
            <a:r>
              <a:rPr dirty="0" spc="-85"/>
              <a:t> </a:t>
            </a:r>
            <a:r>
              <a:rPr dirty="0" spc="-45"/>
              <a:t>Treatment-</a:t>
            </a:r>
            <a:r>
              <a:rPr dirty="0"/>
              <a:t>Based</a:t>
            </a:r>
            <a:r>
              <a:rPr dirty="0" spc="-75"/>
              <a:t> </a:t>
            </a:r>
            <a:r>
              <a:rPr dirty="0" spc="-10"/>
              <a:t>Methods: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52" y="266954"/>
            <a:ext cx="822705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Evaluation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 spc="-10"/>
              <a:t>oxidized</a:t>
            </a:r>
            <a:r>
              <a:rPr dirty="0" spc="-80"/>
              <a:t> </a:t>
            </a:r>
            <a:r>
              <a:rPr dirty="0"/>
              <a:t>forms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/>
              <a:t>DNA</a:t>
            </a:r>
            <a:r>
              <a:rPr dirty="0" spc="-80"/>
              <a:t> </a:t>
            </a:r>
            <a:r>
              <a:rPr dirty="0" spc="-10"/>
              <a:t>methylation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8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5545" y="884479"/>
            <a:ext cx="10312400" cy="32505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65">
                <a:latin typeface="Calibri"/>
                <a:cs typeface="Calibri"/>
              </a:rPr>
              <a:t>Ten-</a:t>
            </a:r>
            <a:r>
              <a:rPr dirty="0" sz="2200">
                <a:latin typeface="Calibri"/>
                <a:cs typeface="Calibri"/>
              </a:rPr>
              <a:t>Eleven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Translocation </a:t>
            </a:r>
            <a:r>
              <a:rPr dirty="0" sz="2200">
                <a:latin typeface="Calibri"/>
                <a:cs typeface="Calibri"/>
              </a:rPr>
              <a:t>enzymes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(TET1,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3)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demethylation</a:t>
            </a:r>
            <a:endParaRPr sz="2200">
              <a:latin typeface="Calibri"/>
              <a:cs typeface="Calibri"/>
            </a:endParaRPr>
          </a:p>
          <a:p>
            <a:pPr lvl="1" marL="698500" marR="5080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TET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enzymes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generate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oxidized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forms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5mC,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including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5hmC,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5-formylcytosine,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5-carboxylcytosine.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oxidative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(OxBS-</a:t>
            </a:r>
            <a:r>
              <a:rPr dirty="0" sz="2200">
                <a:latin typeface="Calibri"/>
                <a:cs typeface="Calibri"/>
              </a:rPr>
              <a:t>seq)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:modified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technique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identifies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5hmC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oxidizing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5fC,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leaving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5mC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intact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during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treatment.</a:t>
            </a:r>
            <a:endParaRPr sz="2200">
              <a:latin typeface="Calibri"/>
              <a:cs typeface="Calibri"/>
            </a:endParaRPr>
          </a:p>
          <a:p>
            <a:pPr marL="241300" marR="96901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25">
                <a:latin typeface="Calibri"/>
                <a:cs typeface="Calibri"/>
              </a:rPr>
              <a:t>hmTOP-</a:t>
            </a:r>
            <a:r>
              <a:rPr dirty="0" sz="2200">
                <a:latin typeface="Calibri"/>
                <a:cs typeface="Calibri"/>
              </a:rPr>
              <a:t>seq</a:t>
            </a:r>
            <a:r>
              <a:rPr dirty="0" sz="2200" spc="-10">
                <a:latin typeface="Calibri"/>
                <a:cs typeface="Calibri"/>
              </a:rPr>
              <a:t> (5hmC-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tethered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oligonucleotide-</a:t>
            </a:r>
            <a:r>
              <a:rPr dirty="0" sz="2200">
                <a:latin typeface="Calibri"/>
                <a:cs typeface="Calibri"/>
              </a:rPr>
              <a:t>primed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sequencing)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_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high- </a:t>
            </a:r>
            <a:r>
              <a:rPr dirty="0" sz="2200">
                <a:latin typeface="Calibri"/>
                <a:cs typeface="Calibri"/>
              </a:rPr>
              <a:t>resolution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bisulfite-</a:t>
            </a:r>
            <a:r>
              <a:rPr dirty="0" sz="2200">
                <a:latin typeface="Calibri"/>
                <a:cs typeface="Calibri"/>
              </a:rPr>
              <a:t>free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method</a:t>
            </a:r>
            <a:endParaRPr sz="2200">
              <a:latin typeface="Calibri"/>
              <a:cs typeface="Calibri"/>
            </a:endParaRPr>
          </a:p>
          <a:p>
            <a:pPr lvl="1" marL="698500" marR="539115" indent="-228600">
              <a:lnSpc>
                <a:spcPts val="2380"/>
              </a:lnSpc>
              <a:spcBef>
                <a:spcPts val="49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directly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reads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primed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covalently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labeled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5hmC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sites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situ </a:t>
            </a:r>
            <a:r>
              <a:rPr dirty="0" sz="2200">
                <a:latin typeface="Calibri"/>
                <a:cs typeface="Calibri"/>
              </a:rPr>
              <a:t>tethered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oligonucleotide.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66" y="299719"/>
            <a:ext cx="3208020" cy="498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/>
              <a:t>Affinity</a:t>
            </a:r>
            <a:r>
              <a:rPr dirty="0" sz="3100" spc="-30"/>
              <a:t> </a:t>
            </a:r>
            <a:r>
              <a:rPr dirty="0" sz="3100" spc="-10"/>
              <a:t>Enrichment</a:t>
            </a:r>
            <a:endParaRPr sz="31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9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3466" y="1230680"/>
            <a:ext cx="10348595" cy="449961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9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Specifically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capture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genomic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sample.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Based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affinity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certain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-</a:t>
            </a:r>
            <a:r>
              <a:rPr dirty="0" sz="2200">
                <a:latin typeface="Calibri"/>
                <a:cs typeface="Calibri"/>
              </a:rPr>
              <a:t>selective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isolation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analysis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fragments.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495"/>
              </a:lnSpc>
              <a:spcBef>
                <a:spcPts val="255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Genomic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Shearing: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either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sonication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enzymatic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digestion.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350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Immunoprecipitation:</a:t>
            </a:r>
            <a:endParaRPr sz="2200">
              <a:latin typeface="Calibri"/>
              <a:cs typeface="Calibri"/>
            </a:endParaRPr>
          </a:p>
          <a:p>
            <a:pPr lvl="2" marL="1155065" indent="-227965">
              <a:lnSpc>
                <a:spcPts val="2350"/>
              </a:lnSpc>
              <a:buFont typeface="Arial MT"/>
              <a:buChar char="•"/>
              <a:tabLst>
                <a:tab pos="1155065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fragmented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genomic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denatured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generate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single-</a:t>
            </a:r>
            <a:r>
              <a:rPr dirty="0" sz="2200">
                <a:latin typeface="Calibri"/>
                <a:cs typeface="Calibri"/>
              </a:rPr>
              <a:t>stranded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DNA.</a:t>
            </a:r>
            <a:endParaRPr sz="2200">
              <a:latin typeface="Calibri"/>
              <a:cs typeface="Calibri"/>
            </a:endParaRPr>
          </a:p>
          <a:p>
            <a:pPr lvl="2" marL="1155700" marR="219075" indent="-228600">
              <a:lnSpc>
                <a:spcPct val="70100"/>
              </a:lnSpc>
              <a:spcBef>
                <a:spcPts val="645"/>
              </a:spcBef>
              <a:buFont typeface="Arial MT"/>
              <a:buChar char="•"/>
              <a:tabLst>
                <a:tab pos="1155700" algn="l"/>
              </a:tabLst>
            </a:pP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5-methylcytosine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(5mC)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added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denatured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DNA </a:t>
            </a:r>
            <a:r>
              <a:rPr dirty="0" sz="2200" spc="-10">
                <a:latin typeface="Calibri"/>
                <a:cs typeface="Calibri"/>
              </a:rPr>
              <a:t>sample.</a:t>
            </a:r>
            <a:endParaRPr sz="2200">
              <a:latin typeface="Calibri"/>
              <a:cs typeface="Calibri"/>
            </a:endParaRPr>
          </a:p>
          <a:p>
            <a:pPr lvl="1" marL="698500" marR="915035" indent="-228600">
              <a:lnSpc>
                <a:spcPct val="70000"/>
              </a:lnSpc>
              <a:spcBef>
                <a:spcPts val="49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Magnetic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Bead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Capture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: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bound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fragments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are </a:t>
            </a:r>
            <a:r>
              <a:rPr dirty="0" sz="2200">
                <a:latin typeface="Calibri"/>
                <a:cs typeface="Calibri"/>
              </a:rPr>
              <a:t>captured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magnetic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beads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through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A/G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interaction.</a:t>
            </a:r>
            <a:endParaRPr sz="2200">
              <a:latin typeface="Calibri"/>
              <a:cs typeface="Calibri"/>
            </a:endParaRPr>
          </a:p>
          <a:p>
            <a:pPr lvl="1" marL="698500" marR="843915" indent="-228600">
              <a:lnSpc>
                <a:spcPct val="70000"/>
              </a:lnSpc>
              <a:spcBef>
                <a:spcPts val="50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resulting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enriched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fraction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input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control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differentially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labeled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>
                <a:latin typeface="Calibri"/>
                <a:cs typeface="Calibri"/>
              </a:rPr>
              <a:t>hybridized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array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platform.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5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Methylated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(MeDIP)-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method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0134" y="275843"/>
            <a:ext cx="9645015" cy="5861685"/>
          </a:xfrm>
          <a:custGeom>
            <a:avLst/>
            <a:gdLst/>
            <a:ahLst/>
            <a:cxnLst/>
            <a:rect l="l" t="t" r="r" b="b"/>
            <a:pathLst>
              <a:path w="9645015" h="5861685">
                <a:moveTo>
                  <a:pt x="9644634" y="0"/>
                </a:moveTo>
                <a:lnTo>
                  <a:pt x="0" y="0"/>
                </a:lnTo>
                <a:lnTo>
                  <a:pt x="0" y="5861304"/>
                </a:lnTo>
                <a:lnTo>
                  <a:pt x="9644634" y="5861304"/>
                </a:lnTo>
                <a:lnTo>
                  <a:pt x="9644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127" y="158750"/>
            <a:ext cx="44284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Using</a:t>
            </a:r>
            <a:r>
              <a:rPr dirty="0" spc="-70"/>
              <a:t> </a:t>
            </a:r>
            <a:r>
              <a:rPr dirty="0" spc="-10"/>
              <a:t>Restriction</a:t>
            </a:r>
            <a:r>
              <a:rPr dirty="0" spc="-55"/>
              <a:t> </a:t>
            </a:r>
            <a:r>
              <a:rPr dirty="0" spc="-10"/>
              <a:t>Enzymes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10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9127" y="1141984"/>
            <a:ext cx="9164955" cy="494284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41300" marR="548005" indent="-228600">
              <a:lnSpc>
                <a:spcPct val="70000"/>
              </a:lnSpc>
              <a:spcBef>
                <a:spcPts val="8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20">
                <a:latin typeface="Calibri"/>
                <a:cs typeface="Calibri"/>
              </a:rPr>
              <a:t>Methylation-</a:t>
            </a:r>
            <a:r>
              <a:rPr dirty="0" sz="2200">
                <a:latin typeface="Calibri"/>
                <a:cs typeface="Calibri"/>
              </a:rPr>
              <a:t>sensitive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restriction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enzymes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(MSREs)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recognize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DNA </a:t>
            </a:r>
            <a:r>
              <a:rPr dirty="0" sz="2200">
                <a:latin typeface="Calibri"/>
                <a:cs typeface="Calibri"/>
              </a:rPr>
              <a:t>sequences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cleave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them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only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recognition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site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10">
                <a:latin typeface="Calibri"/>
                <a:cs typeface="Calibri"/>
              </a:rPr>
              <a:t> unmethylated.</a:t>
            </a:r>
            <a:endParaRPr sz="2200">
              <a:latin typeface="Calibri"/>
              <a:cs typeface="Calibri"/>
            </a:endParaRPr>
          </a:p>
          <a:p>
            <a:pPr lvl="1" marL="698500" marR="165100" indent="-228600">
              <a:lnSpc>
                <a:spcPct val="70000"/>
              </a:lnSpc>
              <a:spcBef>
                <a:spcPts val="50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HpaII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recognizes</a:t>
            </a:r>
            <a:r>
              <a:rPr dirty="0" sz="2200" spc="4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5'-</a:t>
            </a:r>
            <a:r>
              <a:rPr dirty="0" sz="2200" spc="-20">
                <a:latin typeface="Calibri"/>
                <a:cs typeface="Calibri"/>
              </a:rPr>
              <a:t>CCGG-</a:t>
            </a:r>
            <a:r>
              <a:rPr dirty="0" sz="2200">
                <a:latin typeface="Calibri"/>
                <a:cs typeface="Calibri"/>
              </a:rPr>
              <a:t>3'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cleaves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only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internal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cytosine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is </a:t>
            </a:r>
            <a:r>
              <a:rPr dirty="0" sz="2200" spc="-10">
                <a:latin typeface="Calibri"/>
                <a:cs typeface="Calibri"/>
              </a:rPr>
              <a:t>unmethylated.</a:t>
            </a:r>
            <a:endParaRPr sz="2200">
              <a:latin typeface="Calibri"/>
              <a:cs typeface="Calibri"/>
            </a:endParaRPr>
          </a:p>
          <a:p>
            <a:pPr marL="241300" marR="9588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20">
                <a:latin typeface="Calibri"/>
                <a:cs typeface="Calibri"/>
              </a:rPr>
              <a:t>Methylation-</a:t>
            </a:r>
            <a:r>
              <a:rPr dirty="0" sz="2200">
                <a:latin typeface="Calibri"/>
                <a:cs typeface="Calibri"/>
              </a:rPr>
              <a:t>dependent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restriction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enzymes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(MDREs)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specific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cleavage.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350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MspI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recognizes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5'-</a:t>
            </a:r>
            <a:r>
              <a:rPr dirty="0" sz="2200" spc="-20">
                <a:latin typeface="Calibri"/>
                <a:cs typeface="Calibri"/>
              </a:rPr>
              <a:t>CCGG-</a:t>
            </a:r>
            <a:r>
              <a:rPr dirty="0" sz="2200">
                <a:latin typeface="Calibri"/>
                <a:cs typeface="Calibri"/>
              </a:rPr>
              <a:t>3'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cleaves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cytosine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10">
                <a:latin typeface="Calibri"/>
                <a:cs typeface="Calibri"/>
              </a:rPr>
              <a:t> methylated.</a:t>
            </a:r>
            <a:endParaRPr sz="2200">
              <a:latin typeface="Calibri"/>
              <a:cs typeface="Calibri"/>
            </a:endParaRPr>
          </a:p>
          <a:p>
            <a:pPr marL="241300" marR="1587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Following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size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selection,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fragments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interest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labeled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hybridized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to </a:t>
            </a:r>
            <a:r>
              <a:rPr dirty="0" sz="2200" spc="-20">
                <a:latin typeface="Calibri"/>
                <a:cs typeface="Calibri"/>
              </a:rPr>
              <a:t>pre-</a:t>
            </a:r>
            <a:r>
              <a:rPr dirty="0" sz="2200">
                <a:latin typeface="Calibri"/>
                <a:cs typeface="Calibri"/>
              </a:rPr>
              <a:t>designed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arrays.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95"/>
              </a:lnSpc>
              <a:spcBef>
                <a:spcPts val="2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Comparative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approaches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350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 i="1">
                <a:latin typeface="Calibri"/>
                <a:cs typeface="Calibri"/>
              </a:rPr>
              <a:t>Hpa</a:t>
            </a:r>
            <a:r>
              <a:rPr dirty="0" sz="2200">
                <a:latin typeface="Calibri"/>
                <a:cs typeface="Calibri"/>
              </a:rPr>
              <a:t>II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tiny-</a:t>
            </a:r>
            <a:r>
              <a:rPr dirty="0" sz="2200">
                <a:latin typeface="Calibri"/>
                <a:cs typeface="Calibri"/>
              </a:rPr>
              <a:t>fragment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enrichment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ligation-</a:t>
            </a:r>
            <a:r>
              <a:rPr dirty="0" sz="2200">
                <a:latin typeface="Calibri"/>
                <a:cs typeface="Calibri"/>
              </a:rPr>
              <a:t>mediated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PCR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(HELP)</a:t>
            </a:r>
            <a:endParaRPr sz="2200">
              <a:latin typeface="Calibri"/>
              <a:cs typeface="Calibri"/>
            </a:endParaRPr>
          </a:p>
          <a:p>
            <a:pPr lvl="2" marL="1155700" marR="758825" indent="-228600">
              <a:lnSpc>
                <a:spcPct val="70000"/>
              </a:lnSpc>
              <a:spcBef>
                <a:spcPts val="650"/>
              </a:spcBef>
              <a:buChar char="•"/>
              <a:tabLst>
                <a:tab pos="1155700" algn="l"/>
                <a:tab pos="1218565" algn="l"/>
              </a:tabLst>
            </a:pPr>
            <a:r>
              <a:rPr dirty="0" sz="2200">
                <a:latin typeface="Arial MT"/>
                <a:cs typeface="Arial MT"/>
              </a:rPr>
              <a:t>	</a:t>
            </a:r>
            <a:r>
              <a:rPr dirty="0" sz="2200" i="1">
                <a:latin typeface="Calibri"/>
                <a:cs typeface="Calibri"/>
              </a:rPr>
              <a:t>Hpa</a:t>
            </a:r>
            <a:r>
              <a:rPr dirty="0" sz="2200">
                <a:latin typeface="Calibri"/>
                <a:cs typeface="Calibri"/>
              </a:rPr>
              <a:t>II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enzyme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(methylation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sensitive)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isoschizomer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Msp</a:t>
            </a:r>
            <a:r>
              <a:rPr dirty="0" sz="2200" spc="-20">
                <a:latin typeface="Calibri"/>
                <a:cs typeface="Calibri"/>
              </a:rPr>
              <a:t>I </a:t>
            </a:r>
            <a:r>
              <a:rPr dirty="0" sz="2200" spc="-10">
                <a:latin typeface="Calibri"/>
                <a:cs typeface="Calibri"/>
              </a:rPr>
              <a:t>(methylation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insensitive)</a:t>
            </a:r>
            <a:endParaRPr sz="2200">
              <a:latin typeface="Calibri"/>
              <a:cs typeface="Calibri"/>
            </a:endParaRPr>
          </a:p>
          <a:p>
            <a:pPr lvl="1" marL="698500" marR="5080" indent="-228600">
              <a:lnSpc>
                <a:spcPct val="70000"/>
              </a:lnSpc>
              <a:spcBef>
                <a:spcPts val="49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Methylated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CpG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island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(CGI)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amplification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combination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microarrays (MCAM)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200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Differential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hybridization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(DMH)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495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Comprehensive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throughput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arrays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relative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(CHARM)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Chromatin</a:t>
            </a:r>
            <a:r>
              <a:rPr dirty="0" spc="-140"/>
              <a:t> </a:t>
            </a:r>
            <a:r>
              <a:rPr dirty="0" spc="-10"/>
              <a:t>modification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3466" y="1182878"/>
            <a:ext cx="9255125" cy="400304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41300" marR="337185" indent="-228600">
              <a:lnSpc>
                <a:spcPct val="70000"/>
              </a:lnSpc>
              <a:spcBef>
                <a:spcPts val="8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Posttranslational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modifications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including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acetylation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lysine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residues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tails.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Increased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acetylation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associated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transcriptional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activation,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while </a:t>
            </a:r>
            <a:r>
              <a:rPr dirty="0" sz="2200">
                <a:latin typeface="Calibri"/>
                <a:cs typeface="Calibri"/>
              </a:rPr>
              <a:t>deacetylation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leads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silencing.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95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patterns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site-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methylation-</a:t>
            </a:r>
            <a:r>
              <a:rPr dirty="0" sz="2200" spc="-10">
                <a:latin typeface="Calibri"/>
                <a:cs typeface="Calibri"/>
              </a:rPr>
              <a:t>dependent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350"/>
              </a:lnSpc>
              <a:buChar char="-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H3K4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activates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transcription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495"/>
              </a:lnSpc>
              <a:buChar char="-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H3K9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represses</a:t>
            </a:r>
            <a:r>
              <a:rPr dirty="0" sz="2200" spc="-25">
                <a:latin typeface="Calibri"/>
                <a:cs typeface="Calibri"/>
              </a:rPr>
              <a:t> it</a:t>
            </a:r>
            <a:endParaRPr sz="2200">
              <a:latin typeface="Calibri"/>
              <a:cs typeface="Calibri"/>
            </a:endParaRPr>
          </a:p>
          <a:p>
            <a:pPr marL="241300" marR="217804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modifications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alter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structure,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affecting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accessibility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to </a:t>
            </a:r>
            <a:r>
              <a:rPr dirty="0" sz="2200">
                <a:latin typeface="Calibri"/>
                <a:cs typeface="Calibri"/>
              </a:rPr>
              <a:t>transcription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factors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epigenetic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modulators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regulatory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regions.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95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Enzymes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350"/>
              </a:lnSpc>
              <a:buChar char="-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acetyltransferases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(HATs)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345"/>
              </a:lnSpc>
              <a:buChar char="-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deacetylases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(HDACs)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ts val="2495"/>
              </a:lnSpc>
              <a:buChar char="-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methyltransferases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(HMTs)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7674" y="937310"/>
            <a:ext cx="9237980" cy="464756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200" b="1">
                <a:latin typeface="Calibri"/>
                <a:cs typeface="Calibri"/>
              </a:rPr>
              <a:t>Chromatin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immunoprecipitation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(ChIP)</a:t>
            </a:r>
            <a:endParaRPr sz="2200">
              <a:latin typeface="Calibri"/>
              <a:cs typeface="Calibri"/>
            </a:endParaRPr>
          </a:p>
          <a:p>
            <a:pPr marL="241300" marR="811530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antibody-</a:t>
            </a:r>
            <a:r>
              <a:rPr dirty="0" sz="2200">
                <a:latin typeface="Calibri"/>
                <a:cs typeface="Calibri"/>
              </a:rPr>
              <a:t>directed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towards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marker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causing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histone </a:t>
            </a:r>
            <a:r>
              <a:rPr dirty="0" sz="2200">
                <a:latin typeface="Calibri"/>
                <a:cs typeface="Calibri"/>
              </a:rPr>
              <a:t>modifications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epigenetic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modulators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conjunction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DNA </a:t>
            </a:r>
            <a:r>
              <a:rPr dirty="0" sz="2200" spc="-10">
                <a:latin typeface="Calibri"/>
                <a:cs typeface="Calibri"/>
              </a:rPr>
              <a:t>fragments</a:t>
            </a:r>
            <a:endParaRPr sz="2200">
              <a:latin typeface="Calibri"/>
              <a:cs typeface="Calibri"/>
            </a:endParaRPr>
          </a:p>
          <a:p>
            <a:pPr marL="241300" marR="439420" indent="-228600">
              <a:lnSpc>
                <a:spcPts val="238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integrated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techniques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interaction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modifications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regulators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loci</a:t>
            </a:r>
            <a:endParaRPr sz="2200">
              <a:latin typeface="Calibri"/>
              <a:cs typeface="Calibri"/>
            </a:endParaRPr>
          </a:p>
          <a:p>
            <a:pPr algn="just" marL="241300" marR="5080" indent="-228600">
              <a:lnSpc>
                <a:spcPct val="90000"/>
              </a:lnSpc>
              <a:spcBef>
                <a:spcPts val="95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target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modification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regulatory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4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ChIP </a:t>
            </a:r>
            <a:r>
              <a:rPr dirty="0" sz="2200">
                <a:latin typeface="Calibri"/>
                <a:cs typeface="Calibri"/>
              </a:rPr>
              <a:t>followed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qPCR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reveal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enrichments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modifications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or 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ability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remodeling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region</a:t>
            </a:r>
            <a:endParaRPr sz="2200">
              <a:latin typeface="Calibri"/>
              <a:cs typeface="Calibri"/>
            </a:endParaRPr>
          </a:p>
          <a:p>
            <a:pPr algn="just" marL="241300" marR="495934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modification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patterns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undefined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sequencing-</a:t>
            </a:r>
            <a:r>
              <a:rPr dirty="0" sz="2200">
                <a:latin typeface="Calibri"/>
                <a:cs typeface="Calibri"/>
              </a:rPr>
              <a:t>based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ChIP </a:t>
            </a:r>
            <a:r>
              <a:rPr dirty="0" sz="2200">
                <a:latin typeface="Calibri"/>
                <a:cs typeface="Calibri"/>
              </a:rPr>
              <a:t>methods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such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ChIP-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10">
                <a:latin typeface="Calibri"/>
                <a:cs typeface="Calibri"/>
              </a:rPr>
              <a:t> ChIP-</a:t>
            </a:r>
            <a:r>
              <a:rPr dirty="0" sz="2200" spc="-25">
                <a:latin typeface="Calibri"/>
                <a:cs typeface="Calibri"/>
              </a:rPr>
              <a:t>seq</a:t>
            </a:r>
            <a:endParaRPr sz="2200">
              <a:latin typeface="Calibri"/>
              <a:cs typeface="Calibri"/>
            </a:endParaRPr>
          </a:p>
          <a:p>
            <a:pPr algn="just" lvl="1" marL="698500" marR="1257935" indent="-228600">
              <a:lnSpc>
                <a:spcPts val="2380"/>
              </a:lnSpc>
              <a:spcBef>
                <a:spcPts val="490"/>
              </a:spcBef>
              <a:buSzPct val="95454"/>
              <a:buFont typeface="Wingdings"/>
              <a:buChar char="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analysis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protein-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events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modification </a:t>
            </a:r>
            <a:r>
              <a:rPr dirty="0" sz="2200">
                <a:latin typeface="Calibri"/>
                <a:cs typeface="Calibri"/>
              </a:rPr>
              <a:t>enrichment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large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numbers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loci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simultaneously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Chromatin</a:t>
            </a:r>
            <a:r>
              <a:rPr dirty="0" spc="-140"/>
              <a:t> </a:t>
            </a:r>
            <a:r>
              <a:rPr dirty="0" spc="-10"/>
              <a:t>modification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6531" y="1110792"/>
            <a:ext cx="9916160" cy="410781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Dynamic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between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Methylation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Modification</a:t>
            </a:r>
            <a:endParaRPr sz="2200">
              <a:latin typeface="Calibri"/>
              <a:cs typeface="Calibri"/>
            </a:endParaRPr>
          </a:p>
          <a:p>
            <a:pPr marL="241300" marR="1157605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Challenge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determine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interactions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between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chromatin.</a:t>
            </a:r>
            <a:endParaRPr sz="2200">
              <a:latin typeface="Calibri"/>
              <a:cs typeface="Calibri"/>
            </a:endParaRPr>
          </a:p>
          <a:p>
            <a:pPr marL="241300" marR="84455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ChIP-</a:t>
            </a:r>
            <a:r>
              <a:rPr dirty="0" sz="2200">
                <a:latin typeface="Calibri"/>
                <a:cs typeface="Calibri"/>
              </a:rPr>
              <a:t>bisulfite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(ChIP-</a:t>
            </a:r>
            <a:r>
              <a:rPr dirty="0" sz="2200">
                <a:latin typeface="Calibri"/>
                <a:cs typeface="Calibri"/>
              </a:rPr>
              <a:t>BMS)-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determine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methylation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status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pulled-</a:t>
            </a:r>
            <a:r>
              <a:rPr dirty="0" sz="2200">
                <a:latin typeface="Calibri"/>
                <a:cs typeface="Calibri"/>
              </a:rPr>
              <a:t>down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(histone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markers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transcription factors)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BisChIP-</a:t>
            </a:r>
            <a:r>
              <a:rPr dirty="0" sz="2200">
                <a:latin typeface="Calibri"/>
                <a:cs typeface="Calibri"/>
              </a:rPr>
              <a:t>seq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(bisulfite-</a:t>
            </a:r>
            <a:r>
              <a:rPr dirty="0" sz="2200">
                <a:latin typeface="Calibri"/>
                <a:cs typeface="Calibri"/>
              </a:rPr>
              <a:t>treated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DNA)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global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profiling</a:t>
            </a:r>
            <a:endParaRPr sz="2200">
              <a:latin typeface="Calibri"/>
              <a:cs typeface="Calibri"/>
            </a:endParaRPr>
          </a:p>
          <a:p>
            <a:pPr marL="241300" marR="357505" indent="-228600">
              <a:lnSpc>
                <a:spcPts val="238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SCAN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(Single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molecule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Analysis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Nanochannels)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combines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epigenetic modification-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single-</a:t>
            </a:r>
            <a:r>
              <a:rPr dirty="0" sz="2200">
                <a:latin typeface="Calibri"/>
                <a:cs typeface="Calibri"/>
              </a:rPr>
              <a:t>molecule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imaging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techniques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high- </a:t>
            </a:r>
            <a:r>
              <a:rPr dirty="0" sz="2200">
                <a:latin typeface="Calibri"/>
                <a:cs typeface="Calibri"/>
              </a:rPr>
              <a:t>throughput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assessment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Advanced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Methods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Characterizing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3D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Organization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Epigenome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Integrative</a:t>
            </a:r>
            <a:r>
              <a:rPr dirty="0" spc="-90"/>
              <a:t> </a:t>
            </a:r>
            <a:r>
              <a:rPr dirty="0"/>
              <a:t>DNA</a:t>
            </a:r>
            <a:r>
              <a:rPr dirty="0" spc="-100"/>
              <a:t> </a:t>
            </a:r>
            <a:r>
              <a:rPr dirty="0" spc="-10"/>
              <a:t>Methylation</a:t>
            </a:r>
            <a:r>
              <a:rPr dirty="0" spc="-90"/>
              <a:t> </a:t>
            </a:r>
            <a:r>
              <a:rPr dirty="0"/>
              <a:t>and</a:t>
            </a:r>
            <a:r>
              <a:rPr dirty="0" spc="-110"/>
              <a:t> </a:t>
            </a:r>
            <a:r>
              <a:rPr dirty="0"/>
              <a:t>Histone</a:t>
            </a:r>
            <a:r>
              <a:rPr dirty="0" spc="-85"/>
              <a:t> </a:t>
            </a:r>
            <a:r>
              <a:rPr dirty="0" spc="-10"/>
              <a:t>Modification</a:t>
            </a:r>
            <a:r>
              <a:rPr dirty="0" spc="-100"/>
              <a:t> </a:t>
            </a:r>
            <a:r>
              <a:rPr dirty="0" spc="-10"/>
              <a:t>Analysis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987" y="987552"/>
            <a:ext cx="3359785" cy="272859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5"/>
              </a:spcBef>
            </a:pPr>
            <a:r>
              <a:rPr dirty="0" sz="2200" b="1">
                <a:latin typeface="Calibri"/>
                <a:cs typeface="Calibri"/>
              </a:rPr>
              <a:t>Detect</a:t>
            </a:r>
            <a:r>
              <a:rPr dirty="0" sz="2200" spc="-9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histone</a:t>
            </a:r>
            <a:r>
              <a:rPr dirty="0" sz="2200" spc="-11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modifications </a:t>
            </a:r>
            <a:r>
              <a:rPr dirty="0" sz="2200" b="1">
                <a:latin typeface="Calibri"/>
                <a:cs typeface="Calibri"/>
              </a:rPr>
              <a:t>(type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and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abundance):</a:t>
            </a:r>
            <a:endParaRPr sz="2200">
              <a:latin typeface="Calibri"/>
              <a:cs typeface="Calibri"/>
            </a:endParaRPr>
          </a:p>
          <a:p>
            <a:pPr marL="241300" marR="57785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Immunoblot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analysis </a:t>
            </a:r>
            <a:r>
              <a:rPr dirty="0" sz="2200">
                <a:latin typeface="Calibri"/>
                <a:cs typeface="Calibri"/>
              </a:rPr>
              <a:t>including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dot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blots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WB</a:t>
            </a:r>
            <a:endParaRPr sz="2200">
              <a:latin typeface="Calibri"/>
              <a:cs typeface="Calibri"/>
            </a:endParaRPr>
          </a:p>
          <a:p>
            <a:pPr marL="241300" marR="137160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Whole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lysates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/ </a:t>
            </a:r>
            <a:r>
              <a:rPr dirty="0" sz="2200">
                <a:latin typeface="Calibri"/>
                <a:cs typeface="Calibri"/>
              </a:rPr>
              <a:t>enriched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samples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for </a:t>
            </a:r>
            <a:r>
              <a:rPr dirty="0" sz="2200">
                <a:latin typeface="Calibri"/>
                <a:cs typeface="Calibri"/>
              </a:rPr>
              <a:t>histone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(nuclei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or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isolation)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126991" y="987552"/>
            <a:ext cx="3361054" cy="479298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386715">
              <a:lnSpc>
                <a:spcPts val="2380"/>
              </a:lnSpc>
              <a:spcBef>
                <a:spcPts val="395"/>
              </a:spcBef>
            </a:pPr>
            <a:r>
              <a:rPr dirty="0" sz="2200" b="1">
                <a:latin typeface="Calibri"/>
                <a:cs typeface="Calibri"/>
              </a:rPr>
              <a:t>Identify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modified-histone interacting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proteins:</a:t>
            </a:r>
            <a:endParaRPr sz="2200">
              <a:latin typeface="Calibri"/>
              <a:cs typeface="Calibri"/>
            </a:endParaRPr>
          </a:p>
          <a:p>
            <a:pPr marL="241300" marR="220345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Immunoprecipitation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WB</a:t>
            </a:r>
            <a:endParaRPr sz="2200">
              <a:latin typeface="Calibri"/>
              <a:cs typeface="Calibri"/>
            </a:endParaRPr>
          </a:p>
          <a:p>
            <a:pPr marL="241300" marR="315595" indent="-228600">
              <a:lnSpc>
                <a:spcPts val="238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Enzymatic</a:t>
            </a:r>
            <a:r>
              <a:rPr dirty="0" sz="2200" spc="-1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processing</a:t>
            </a:r>
            <a:r>
              <a:rPr dirty="0" sz="2200" spc="-11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of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generate </a:t>
            </a:r>
            <a:r>
              <a:rPr dirty="0" sz="2200">
                <a:latin typeface="Calibri"/>
                <a:cs typeface="Calibri"/>
              </a:rPr>
              <a:t>single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nucleosome </a:t>
            </a:r>
            <a:r>
              <a:rPr dirty="0" sz="2200" spc="-10">
                <a:latin typeface="Calibri"/>
                <a:cs typeface="Calibri"/>
              </a:rPr>
              <a:t>units.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-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pull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down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0">
                <a:latin typeface="Calibri"/>
                <a:cs typeface="Calibri"/>
              </a:rPr>
              <a:t> complex.</a:t>
            </a:r>
            <a:endParaRPr sz="2200">
              <a:latin typeface="Calibri"/>
              <a:cs typeface="Calibri"/>
            </a:endParaRPr>
          </a:p>
          <a:p>
            <a:pPr marL="241300" marR="232410" indent="-228600">
              <a:lnSpc>
                <a:spcPct val="9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Subsequent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WB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analysis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antibodies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to </a:t>
            </a:r>
            <a:r>
              <a:rPr dirty="0" sz="2200">
                <a:latin typeface="Calibri"/>
                <a:cs typeface="Calibri"/>
              </a:rPr>
              <a:t>unmodified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modified histones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41995" y="987552"/>
            <a:ext cx="3036570" cy="333184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5"/>
              </a:spcBef>
            </a:pPr>
            <a:r>
              <a:rPr dirty="0" sz="2200" b="1">
                <a:latin typeface="Calibri"/>
                <a:cs typeface="Calibri"/>
              </a:rPr>
              <a:t>Determine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genomic </a:t>
            </a:r>
            <a:r>
              <a:rPr dirty="0" sz="2200" b="1">
                <a:latin typeface="Calibri"/>
                <a:cs typeface="Calibri"/>
              </a:rPr>
              <a:t>location</a:t>
            </a:r>
            <a:r>
              <a:rPr dirty="0" sz="2200" spc="-8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of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histone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marks:</a:t>
            </a:r>
            <a:endParaRPr sz="2200">
              <a:latin typeface="Calibri"/>
              <a:cs typeface="Calibri"/>
            </a:endParaRPr>
          </a:p>
          <a:p>
            <a:pPr marL="469900" marR="162560">
              <a:lnSpc>
                <a:spcPct val="90000"/>
              </a:lnSpc>
              <a:spcBef>
                <a:spcPts val="465"/>
              </a:spcBef>
            </a:pPr>
            <a:r>
              <a:rPr dirty="0" sz="2200" spc="-10">
                <a:latin typeface="Calibri"/>
                <a:cs typeface="Calibri"/>
              </a:rPr>
              <a:t>Chromatin immunoprecipitation </a:t>
            </a:r>
            <a:r>
              <a:rPr dirty="0" sz="2200">
                <a:latin typeface="Calibri"/>
                <a:cs typeface="Calibri"/>
              </a:rPr>
              <a:t>(ChIP)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used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in </a:t>
            </a:r>
            <a:r>
              <a:rPr dirty="0" sz="2200">
                <a:latin typeface="Calibri"/>
                <a:cs typeface="Calibri"/>
              </a:rPr>
              <a:t>combination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25">
                <a:latin typeface="Calibri"/>
                <a:cs typeface="Calibri"/>
              </a:rPr>
              <a:t>PCR</a:t>
            </a:r>
            <a:endParaRPr sz="22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NGS </a:t>
            </a:r>
            <a:r>
              <a:rPr dirty="0" sz="2200" spc="-10">
                <a:latin typeface="Calibri"/>
                <a:cs typeface="Calibri"/>
              </a:rPr>
              <a:t>(ChIP-seq):</a:t>
            </a:r>
            <a:endParaRPr sz="2200">
              <a:latin typeface="Calibri"/>
              <a:cs typeface="Calibri"/>
            </a:endParaRPr>
          </a:p>
          <a:p>
            <a:pPr marL="698500" marR="180975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Microarray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(ChIP— chip)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815" y="173227"/>
            <a:ext cx="8109584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Techniques</a:t>
            </a:r>
            <a:r>
              <a:rPr dirty="0" spc="-125"/>
              <a:t> </a:t>
            </a:r>
            <a:r>
              <a:rPr dirty="0"/>
              <a:t>for</a:t>
            </a:r>
            <a:r>
              <a:rPr dirty="0" spc="-125"/>
              <a:t> </a:t>
            </a:r>
            <a:r>
              <a:rPr dirty="0" spc="-10"/>
              <a:t>Evaluating</a:t>
            </a:r>
            <a:r>
              <a:rPr dirty="0" spc="-125"/>
              <a:t> </a:t>
            </a:r>
            <a:r>
              <a:rPr dirty="0"/>
              <a:t>Histone</a:t>
            </a:r>
            <a:r>
              <a:rPr dirty="0" spc="-110"/>
              <a:t> </a:t>
            </a:r>
            <a:r>
              <a:rPr dirty="0" spc="-10"/>
              <a:t>Modifications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2505" y="1165910"/>
            <a:ext cx="10249535" cy="264668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ncRNAs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group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transcripts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not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encode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like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mRNAs.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ncRNAs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divided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two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categories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based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their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regulatory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roles: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Housekeeping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ncRNAs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(rRNA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&amp;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tRNA)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regulate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generic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cellular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functions</a:t>
            </a:r>
            <a:endParaRPr sz="2200">
              <a:latin typeface="Calibri"/>
              <a:cs typeface="Calibri"/>
            </a:endParaRPr>
          </a:p>
          <a:p>
            <a:pPr lvl="1" marL="698500" marR="36830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Regulatory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ncRNAs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actively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mediate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expression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during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complex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molecular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cellular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processes.</a:t>
            </a:r>
            <a:endParaRPr sz="22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195"/>
              </a:spcBef>
              <a:buChar char="-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small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ncRNAs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normally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less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200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nucleotides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miRNA,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siRNA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piRNA</a:t>
            </a:r>
            <a:endParaRPr sz="22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235"/>
              </a:spcBef>
              <a:buChar char="-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lncRNA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exceeds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200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nucleotides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lengths.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263" y="521207"/>
            <a:ext cx="55060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Molecular</a:t>
            </a:r>
            <a:r>
              <a:rPr dirty="0" spc="-85"/>
              <a:t> </a:t>
            </a:r>
            <a:r>
              <a:rPr dirty="0"/>
              <a:t>diagnostic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10"/>
              <a:t>ncRNAs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91" y="463550"/>
            <a:ext cx="5668010" cy="4673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00"/>
              <a:t>Methods</a:t>
            </a:r>
            <a:r>
              <a:rPr dirty="0" sz="2900" spc="-75"/>
              <a:t> </a:t>
            </a:r>
            <a:r>
              <a:rPr dirty="0" sz="2900"/>
              <a:t>for</a:t>
            </a:r>
            <a:r>
              <a:rPr dirty="0" sz="2900" spc="-85"/>
              <a:t> </a:t>
            </a:r>
            <a:r>
              <a:rPr dirty="0" sz="2900"/>
              <a:t>Small</a:t>
            </a:r>
            <a:r>
              <a:rPr dirty="0" sz="2900" spc="-65"/>
              <a:t> </a:t>
            </a:r>
            <a:r>
              <a:rPr dirty="0" sz="2900"/>
              <a:t>ncRNAs</a:t>
            </a:r>
            <a:r>
              <a:rPr dirty="0" sz="2900" spc="-65"/>
              <a:t> </a:t>
            </a:r>
            <a:r>
              <a:rPr dirty="0" sz="2900" spc="-10"/>
              <a:t>Detection</a:t>
            </a:r>
            <a:endParaRPr sz="29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16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1283" y="1270050"/>
            <a:ext cx="9909810" cy="36156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Methods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profiling: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20">
                <a:latin typeface="Calibri"/>
                <a:cs typeface="Calibri"/>
              </a:rPr>
              <a:t>qRT-</a:t>
            </a:r>
            <a:r>
              <a:rPr dirty="0" sz="2200" spc="-25">
                <a:latin typeface="Calibri"/>
                <a:cs typeface="Calibri"/>
              </a:rPr>
              <a:t>PCR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20">
                <a:latin typeface="Calibri"/>
                <a:cs typeface="Calibri"/>
              </a:rPr>
              <a:t>hybridization-</a:t>
            </a:r>
            <a:r>
              <a:rPr dirty="0" sz="2200">
                <a:latin typeface="Calibri"/>
                <a:cs typeface="Calibri"/>
              </a:rPr>
              <a:t>based</a:t>
            </a:r>
            <a:r>
              <a:rPr dirty="0" sz="2200" spc="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microarrays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throughput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sequencing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3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dirty="0" sz="2200" spc="-10">
                <a:latin typeface="Calibri"/>
                <a:cs typeface="Calibri"/>
              </a:rPr>
              <a:t>Investigation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ncRNA-</a:t>
            </a:r>
            <a:r>
              <a:rPr dirty="0" sz="2200">
                <a:latin typeface="Calibri"/>
                <a:cs typeface="Calibri"/>
              </a:rPr>
              <a:t>based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targets:</a:t>
            </a:r>
            <a:endParaRPr sz="2200">
              <a:latin typeface="Calibri"/>
              <a:cs typeface="Calibri"/>
            </a:endParaRPr>
          </a:p>
          <a:p>
            <a:pPr lvl="1" marL="698500" marR="5080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throughput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isolated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crosslinking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 (HITS-</a:t>
            </a:r>
            <a:r>
              <a:rPr dirty="0" sz="2200">
                <a:latin typeface="Calibri"/>
                <a:cs typeface="Calibri"/>
              </a:rPr>
              <a:t>CLIP)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10">
                <a:latin typeface="Calibri"/>
                <a:cs typeface="Calibri"/>
              </a:rPr>
              <a:t> identification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functional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protein-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sites</a:t>
            </a:r>
            <a:endParaRPr sz="2200">
              <a:latin typeface="Calibri"/>
              <a:cs typeface="Calibri"/>
            </a:endParaRPr>
          </a:p>
          <a:p>
            <a:pPr lvl="1" marL="698500" marR="197485" indent="-228600">
              <a:lnSpc>
                <a:spcPts val="2380"/>
              </a:lnSpc>
              <a:spcBef>
                <a:spcPts val="49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ligation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interacting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followed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throughput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(LIGR-</a:t>
            </a:r>
            <a:r>
              <a:rPr dirty="0" sz="2200">
                <a:latin typeface="Calibri"/>
                <a:cs typeface="Calibri"/>
              </a:rPr>
              <a:t>seq)</a:t>
            </a:r>
            <a:r>
              <a:rPr dirty="0" sz="2200" spc="-50">
                <a:latin typeface="Calibri"/>
                <a:cs typeface="Calibri"/>
              </a:rPr>
              <a:t> - </a:t>
            </a:r>
            <a:r>
              <a:rPr dirty="0" sz="2200">
                <a:latin typeface="Calibri"/>
                <a:cs typeface="Calibri"/>
              </a:rPr>
              <a:t>profiling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miRNA-</a:t>
            </a:r>
            <a:r>
              <a:rPr dirty="0" sz="2200">
                <a:latin typeface="Calibri"/>
                <a:cs typeface="Calibri"/>
              </a:rPr>
              <a:t>mRNA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88" y="1013713"/>
            <a:ext cx="5806440" cy="82105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Principle:</a:t>
            </a:r>
            <a:r>
              <a:rPr dirty="0" sz="28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Nucleic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hybridization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complementarity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(Chargaff's</a:t>
            </a:r>
            <a:r>
              <a:rPr dirty="0" sz="24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rule)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202" y="475487"/>
            <a:ext cx="3228594" cy="455371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90903" y="2310384"/>
            <a:ext cx="531114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6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mixture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labeled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nucleic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acids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target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binds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probes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hybridization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array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surface.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presence/absence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relative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concentrations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nucleic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acid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solution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measured.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91" y="221488"/>
            <a:ext cx="4838700" cy="4673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00"/>
              <a:t>Methods</a:t>
            </a:r>
            <a:r>
              <a:rPr dirty="0" sz="2900" spc="-80"/>
              <a:t> </a:t>
            </a:r>
            <a:r>
              <a:rPr dirty="0" sz="2900"/>
              <a:t>for</a:t>
            </a:r>
            <a:r>
              <a:rPr dirty="0" sz="2900" spc="-80"/>
              <a:t> </a:t>
            </a:r>
            <a:r>
              <a:rPr dirty="0" sz="2900"/>
              <a:t>lncRNAs</a:t>
            </a:r>
            <a:r>
              <a:rPr dirty="0" sz="2900" spc="-65"/>
              <a:t> </a:t>
            </a:r>
            <a:r>
              <a:rPr dirty="0" sz="2900" spc="-10"/>
              <a:t>Detection</a:t>
            </a:r>
            <a:endParaRPr sz="29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17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5091" y="774445"/>
            <a:ext cx="9784080" cy="5083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ts val="2625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lncRNA: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non-</a:t>
            </a:r>
            <a:r>
              <a:rPr dirty="0" sz="2200">
                <a:latin typeface="Calibri"/>
                <a:cs typeface="Calibri"/>
              </a:rPr>
              <a:t>coding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transcripts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greater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200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base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pairs.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ts val="2615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transcribed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II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independent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promoters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ts val="2615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caps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poly(A)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tails</a:t>
            </a:r>
            <a:endParaRPr sz="2200">
              <a:latin typeface="Calibri"/>
              <a:cs typeface="Calibri"/>
            </a:endParaRPr>
          </a:p>
          <a:p>
            <a:pPr lvl="1" marL="697865" marR="446405" indent="-228600">
              <a:lnSpc>
                <a:spcPts val="2110"/>
              </a:lnSpc>
              <a:spcBef>
                <a:spcPts val="49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exhibit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extensive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mechanistic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diversity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through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binding </a:t>
            </a:r>
            <a:r>
              <a:rPr dirty="0" sz="2200">
                <a:latin typeface="Calibri"/>
                <a:cs typeface="Calibri"/>
              </a:rPr>
              <a:t>proteins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(RBPs)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DNA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regions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2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625"/>
              </a:lnSpc>
              <a:buFont typeface="Arial MT"/>
              <a:buChar char="•"/>
              <a:tabLst>
                <a:tab pos="240665" algn="l"/>
              </a:tabLst>
            </a:pPr>
            <a:r>
              <a:rPr dirty="0" sz="2200" b="1">
                <a:latin typeface="Calibri"/>
                <a:cs typeface="Calibri"/>
              </a:rPr>
              <a:t>Detection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and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profiling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methods:</a:t>
            </a:r>
            <a:endParaRPr sz="2200">
              <a:latin typeface="Calibri"/>
              <a:cs typeface="Calibri"/>
            </a:endParaRPr>
          </a:p>
          <a:p>
            <a:pPr lvl="1" marL="697865" indent="-228600">
              <a:lnSpc>
                <a:spcPts val="2615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2200" spc="-20">
                <a:latin typeface="Calibri"/>
                <a:cs typeface="Calibri"/>
              </a:rPr>
              <a:t>qPCR</a:t>
            </a:r>
            <a:endParaRPr sz="2200">
              <a:latin typeface="Calibri"/>
              <a:cs typeface="Calibri"/>
            </a:endParaRPr>
          </a:p>
          <a:p>
            <a:pPr lvl="1" marL="697865" marR="281940" indent="-228600">
              <a:lnSpc>
                <a:spcPct val="80000"/>
              </a:lnSpc>
              <a:spcBef>
                <a:spcPts val="51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latin typeface="Calibri"/>
                <a:cs typeface="Calibri"/>
              </a:rPr>
              <a:t>Genome-</a:t>
            </a:r>
            <a:r>
              <a:rPr dirty="0" sz="2200">
                <a:latin typeface="Calibri"/>
                <a:cs typeface="Calibri"/>
              </a:rPr>
              <a:t>wise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chromatin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binding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site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oflncRNA: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ChIRP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(Chromatin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isolation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by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purification)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CHART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(Capture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Hybridization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Analysis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Targets)</a:t>
            </a:r>
            <a:endParaRPr sz="2200">
              <a:latin typeface="Calibri"/>
              <a:cs typeface="Calibri"/>
            </a:endParaRPr>
          </a:p>
          <a:p>
            <a:pPr lvl="1" marL="697865" marR="5080" indent="-228600">
              <a:lnSpc>
                <a:spcPct val="80000"/>
              </a:lnSpc>
              <a:spcBef>
                <a:spcPts val="500"/>
              </a:spcBef>
              <a:buChar char="•"/>
              <a:tabLst>
                <a:tab pos="697865" algn="l"/>
                <a:tab pos="761365" algn="l"/>
              </a:tabLst>
            </a:pPr>
            <a:r>
              <a:rPr dirty="0" sz="2200">
                <a:latin typeface="Arial MT"/>
                <a:cs typeface="Arial MT"/>
              </a:rPr>
              <a:t>	</a:t>
            </a:r>
            <a:r>
              <a:rPr dirty="0" sz="2200">
                <a:latin typeface="Calibri"/>
                <a:cs typeface="Calibri"/>
              </a:rPr>
              <a:t>RAP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(RNA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antisense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purification)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map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localization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given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lncRNA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across </a:t>
            </a:r>
            <a:r>
              <a:rPr dirty="0" sz="2200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genome</a:t>
            </a:r>
            <a:endParaRPr sz="2200">
              <a:latin typeface="Calibri"/>
              <a:cs typeface="Calibri"/>
            </a:endParaRPr>
          </a:p>
          <a:p>
            <a:pPr lvl="1" marL="697865" marR="395605" indent="-228600">
              <a:lnSpc>
                <a:spcPct val="80000"/>
              </a:lnSpc>
              <a:spcBef>
                <a:spcPts val="50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20">
                <a:latin typeface="Calibri"/>
                <a:cs typeface="Calibri"/>
              </a:rPr>
              <a:t>protein-</a:t>
            </a: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: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RIP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(RNA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Immunoprecipitation)-</a:t>
            </a:r>
            <a:r>
              <a:rPr dirty="0" sz="2200">
                <a:latin typeface="Calibri"/>
                <a:cs typeface="Calibri"/>
              </a:rPr>
              <a:t>associated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array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or </a:t>
            </a:r>
            <a:r>
              <a:rPr dirty="0" sz="2200">
                <a:latin typeface="Calibri"/>
                <a:cs typeface="Calibri"/>
              </a:rPr>
              <a:t>sequencing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such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 </a:t>
            </a:r>
            <a:r>
              <a:rPr dirty="0" sz="2200" spc="-10">
                <a:latin typeface="Calibri"/>
                <a:cs typeface="Calibri"/>
              </a:rPr>
              <a:t>RIP-</a:t>
            </a:r>
            <a:r>
              <a:rPr dirty="0" sz="2200">
                <a:latin typeface="Calibri"/>
                <a:cs typeface="Calibri"/>
              </a:rPr>
              <a:t>chip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RIP-</a:t>
            </a:r>
            <a:r>
              <a:rPr dirty="0" sz="2200" spc="-25">
                <a:latin typeface="Calibri"/>
                <a:cs typeface="Calibri"/>
              </a:rPr>
              <a:t>seq</a:t>
            </a:r>
            <a:endParaRPr sz="2200">
              <a:latin typeface="Calibri"/>
              <a:cs typeface="Calibri"/>
            </a:endParaRPr>
          </a:p>
          <a:p>
            <a:pPr lvl="1" marL="697865" marR="268605" indent="-228600">
              <a:lnSpc>
                <a:spcPct val="80000"/>
              </a:lnSpc>
              <a:spcBef>
                <a:spcPts val="50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RNA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pull-</a:t>
            </a:r>
            <a:r>
              <a:rPr dirty="0" sz="2200">
                <a:latin typeface="Calibri"/>
                <a:cs typeface="Calibri"/>
              </a:rPr>
              <a:t>down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followed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(LC-</a:t>
            </a:r>
            <a:r>
              <a:rPr dirty="0" sz="2200">
                <a:latin typeface="Calibri"/>
                <a:cs typeface="Calibri"/>
              </a:rPr>
              <a:t>MS/MS)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identify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interaction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proteome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of </a:t>
            </a:r>
            <a:r>
              <a:rPr dirty="0" sz="2200">
                <a:latin typeface="Calibri"/>
                <a:cs typeface="Calibri"/>
              </a:rPr>
              <a:t>target</a:t>
            </a:r>
            <a:r>
              <a:rPr dirty="0" sz="2200" spc="-1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lncRNA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02" y="225044"/>
            <a:ext cx="16357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Summary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18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9740" y="909066"/>
            <a:ext cx="9611995" cy="465010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7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methylation,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histone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modifications,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non-</a:t>
            </a:r>
            <a:r>
              <a:rPr dirty="0" sz="1900">
                <a:latin typeface="Calibri"/>
                <a:cs typeface="Calibri"/>
              </a:rPr>
              <a:t>coding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RNAs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orchestrate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gene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expression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and </a:t>
            </a:r>
            <a:r>
              <a:rPr dirty="0" sz="1900">
                <a:latin typeface="Calibri"/>
                <a:cs typeface="Calibri"/>
              </a:rPr>
              <a:t>cellular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processes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through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epigenetic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regulation.</a:t>
            </a:r>
            <a:endParaRPr sz="1900">
              <a:latin typeface="Calibri"/>
              <a:cs typeface="Calibri"/>
            </a:endParaRPr>
          </a:p>
          <a:p>
            <a:pPr marL="241300" marR="4000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Bisulfite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sequencing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stands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gold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standard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methylation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detection,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offering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single- </a:t>
            </a:r>
            <a:r>
              <a:rPr dirty="0" sz="1900">
                <a:latin typeface="Calibri"/>
                <a:cs typeface="Calibri"/>
              </a:rPr>
              <a:t>base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resolution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by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converting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unmethylated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cytosines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uracil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while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leaving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methylated </a:t>
            </a:r>
            <a:r>
              <a:rPr dirty="0" sz="1900">
                <a:latin typeface="Calibri"/>
                <a:cs typeface="Calibri"/>
              </a:rPr>
              <a:t>cytosines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intact.</a:t>
            </a:r>
            <a:endParaRPr sz="1900">
              <a:latin typeface="Calibri"/>
              <a:cs typeface="Calibri"/>
            </a:endParaRPr>
          </a:p>
          <a:p>
            <a:pPr marL="241300" marR="14986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Bisulfite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sequencing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enables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locus-</a:t>
            </a:r>
            <a:r>
              <a:rPr dirty="0" sz="1900">
                <a:latin typeface="Calibri"/>
                <a:cs typeface="Calibri"/>
              </a:rPr>
              <a:t>specific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analysis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through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techniques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like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direct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bisulfite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PCR </a:t>
            </a:r>
            <a:r>
              <a:rPr dirty="0" sz="1900">
                <a:latin typeface="Calibri"/>
                <a:cs typeface="Calibri"/>
              </a:rPr>
              <a:t>product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sequencing,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Methylation-</a:t>
            </a:r>
            <a:r>
              <a:rPr dirty="0" sz="1900">
                <a:latin typeface="Calibri"/>
                <a:cs typeface="Calibri"/>
              </a:rPr>
              <a:t>Specific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PCR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(MSP),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pyrosequencing.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900">
                <a:latin typeface="Calibri"/>
                <a:cs typeface="Calibri"/>
              </a:rPr>
              <a:t>ChIP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can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integrated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with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NGS.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Microarray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etc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5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241300" marR="11239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 spc="-20">
                <a:latin typeface="Calibri"/>
                <a:cs typeface="Calibri"/>
              </a:rPr>
              <a:t>Techniques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such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as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Methylated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Immunoprecipitation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(MeDIP)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Methylated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CpG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Island </a:t>
            </a:r>
            <a:r>
              <a:rPr dirty="0" sz="1900">
                <a:latin typeface="Calibri"/>
                <a:cs typeface="Calibri"/>
              </a:rPr>
              <a:t>Amplification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with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Microarrays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(MCAM)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enrich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methylated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fragments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comprehensive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methylation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analysis.</a:t>
            </a:r>
            <a:endParaRPr sz="1900">
              <a:latin typeface="Calibri"/>
              <a:cs typeface="Calibri"/>
            </a:endParaRPr>
          </a:p>
          <a:p>
            <a:pPr marL="241300" marR="316865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Calibri"/>
                <a:cs typeface="Calibri"/>
              </a:rPr>
              <a:t>RNA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profiling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techniques,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including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qRT-</a:t>
            </a:r>
            <a:r>
              <a:rPr dirty="0" sz="1900">
                <a:latin typeface="Calibri"/>
                <a:cs typeface="Calibri"/>
              </a:rPr>
              <a:t>PCR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high-throughput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RNA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sequencing,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allow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for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investigation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non-</a:t>
            </a:r>
            <a:r>
              <a:rPr dirty="0" sz="1900">
                <a:latin typeface="Calibri"/>
                <a:cs typeface="Calibri"/>
              </a:rPr>
              <a:t>coding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RNAs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(ncRNAs)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their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regulatory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roles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gene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expression.</a:t>
            </a:r>
            <a:endParaRPr sz="1900">
              <a:latin typeface="Calibri"/>
              <a:cs typeface="Calibri"/>
            </a:endParaRPr>
          </a:p>
          <a:p>
            <a:pPr marL="241300" marR="25717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Understanding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interplay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between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DNA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methylation,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histone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modifications,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ncRNAs offers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insights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into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complex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regulatory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networks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governing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cellular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processes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disease pathogenesis.</a:t>
            </a:r>
            <a:endParaRPr sz="1900">
              <a:latin typeface="Calibri"/>
              <a:cs typeface="Calibri"/>
            </a:endParaRPr>
          </a:p>
          <a:p>
            <a:pPr marL="241300" marR="31813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Integration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multiple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epigenetic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profiling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techniques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with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advanced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bioinformatics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analysis </a:t>
            </a:r>
            <a:r>
              <a:rPr dirty="0" sz="1900">
                <a:latin typeface="Calibri"/>
                <a:cs typeface="Calibri"/>
              </a:rPr>
              <a:t>enhances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efficiency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7796" y="1273251"/>
            <a:ext cx="8749665" cy="44329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Lubert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Stryer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9th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Lehninger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Biochemistry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8th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Edition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Cloning: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Laboratory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Manual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David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5">
                <a:latin typeface="Calibri"/>
                <a:cs typeface="Calibri"/>
              </a:rPr>
              <a:t>W.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Russell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Joseph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Sambrook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ts val="1735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700">
                <a:latin typeface="Calibri"/>
                <a:cs typeface="Calibri"/>
              </a:rPr>
              <a:t>Wilson,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40">
                <a:latin typeface="Calibri"/>
                <a:cs typeface="Calibri"/>
              </a:rPr>
              <a:t>Walker,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J.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(2010)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Principles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Techniques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0">
                <a:latin typeface="Calibri"/>
                <a:cs typeface="Calibri"/>
              </a:rPr>
              <a:t> Biochemistry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Molecular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Biology.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735"/>
              </a:lnSpc>
            </a:pPr>
            <a:r>
              <a:rPr dirty="0" sz="1700">
                <a:latin typeface="Calibri"/>
                <a:cs typeface="Calibri"/>
              </a:rPr>
              <a:t>Cambridge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University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Press,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Cambridge.</a:t>
            </a:r>
            <a:endParaRPr sz="1700">
              <a:latin typeface="Calibri"/>
              <a:cs typeface="Calibri"/>
            </a:endParaRPr>
          </a:p>
          <a:p>
            <a:pPr marL="241300" marR="35623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20">
                <a:latin typeface="Calibri"/>
                <a:cs typeface="Calibri"/>
              </a:rPr>
              <a:t>Dey,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B.,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Thukral,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S.,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Krishnan,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DNA–protein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interactions: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for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detection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and </a:t>
            </a:r>
            <a:r>
              <a:rPr dirty="0" sz="1700">
                <a:latin typeface="Calibri"/>
                <a:cs typeface="Calibri"/>
              </a:rPr>
              <a:t>analysis.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Cell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Biochem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365,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279–299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(2012).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https://doi.org/10.1007/s11010-012-1269-</a:t>
            </a:r>
            <a:r>
              <a:rPr dirty="0" sz="1700" spc="-50">
                <a:latin typeface="Calibri"/>
                <a:cs typeface="Calibri"/>
              </a:rPr>
              <a:t>z</a:t>
            </a:r>
            <a:endParaRPr sz="1700">
              <a:latin typeface="Calibri"/>
              <a:cs typeface="Calibri"/>
            </a:endParaRPr>
          </a:p>
          <a:p>
            <a:pPr marL="241300" marR="454659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Cozzolino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85">
                <a:latin typeface="Calibri"/>
                <a:cs typeface="Calibri"/>
              </a:rPr>
              <a:t>F,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Iacobucci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Monaco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0">
                <a:latin typeface="Calibri"/>
                <a:cs typeface="Calibri"/>
              </a:rPr>
              <a:t>V,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Monti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Protein-</a:t>
            </a:r>
            <a:r>
              <a:rPr dirty="0" sz="1700">
                <a:latin typeface="Calibri"/>
                <a:cs typeface="Calibri"/>
              </a:rPr>
              <a:t>DNA/RNA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Interactions: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Overview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of </a:t>
            </a:r>
            <a:r>
              <a:rPr dirty="0" sz="1700" spc="-10">
                <a:latin typeface="Calibri"/>
                <a:cs typeface="Calibri"/>
              </a:rPr>
              <a:t>Investigation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-</a:t>
            </a:r>
            <a:r>
              <a:rPr dirty="0" sz="1700">
                <a:latin typeface="Calibri"/>
                <a:cs typeface="Calibri"/>
              </a:rPr>
              <a:t>Omics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Era.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Proteome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Res.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2021;20(6):3018-3030. doi:10.1021/acs.jproteome.1c00074</a:t>
            </a:r>
            <a:endParaRPr sz="1700">
              <a:latin typeface="Calibri"/>
              <a:cs typeface="Calibri"/>
            </a:endParaRPr>
          </a:p>
          <a:p>
            <a:pPr marL="241300" marR="434975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Alexander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Meissner,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Andreas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Gnirke,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George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0">
                <a:latin typeface="Calibri"/>
                <a:cs typeface="Calibri"/>
              </a:rPr>
              <a:t>W.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Bell,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Bernard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Ramsahoye,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Eric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Lander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and </a:t>
            </a:r>
            <a:r>
              <a:rPr dirty="0" sz="1700">
                <a:latin typeface="Calibri"/>
                <a:cs typeface="Calibri"/>
              </a:rPr>
              <a:t>Rudolf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Jaenisch.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2005.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"Reduced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representation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bisulfite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sequencing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for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comparative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high- resolution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DNA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methylation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analysis".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Nucleic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Acids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Res.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33(18):5868-</a:t>
            </a:r>
            <a:r>
              <a:rPr dirty="0" sz="1700" spc="-25">
                <a:latin typeface="Calibri"/>
                <a:cs typeface="Calibri"/>
              </a:rPr>
              <a:t>77</a:t>
            </a:r>
            <a:endParaRPr sz="1700">
              <a:latin typeface="Calibri"/>
              <a:cs typeface="Calibri"/>
            </a:endParaRPr>
          </a:p>
          <a:p>
            <a:pPr marL="241300" marR="20891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Li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 spc="-100">
                <a:latin typeface="Calibri"/>
                <a:cs typeface="Calibri"/>
              </a:rPr>
              <a:t>Y.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Modern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epigenetics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biological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research.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2021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Mar;187:104-</a:t>
            </a:r>
            <a:r>
              <a:rPr dirty="0" sz="1700">
                <a:latin typeface="Calibri"/>
                <a:cs typeface="Calibri"/>
              </a:rPr>
              <a:t>113.</a:t>
            </a:r>
            <a:r>
              <a:rPr dirty="0" sz="1700" spc="-20">
                <a:latin typeface="Calibri"/>
                <a:cs typeface="Calibri"/>
              </a:rPr>
              <a:t> doi: </a:t>
            </a:r>
            <a:r>
              <a:rPr dirty="0" sz="1700" spc="-10">
                <a:latin typeface="Calibri"/>
                <a:cs typeface="Calibri"/>
              </a:rPr>
              <a:t>10.1016/j.ymeth.2020.06.022.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Epub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2020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Jul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6.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PMID: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32645449;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PMCID: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PMC7785612.</a:t>
            </a:r>
            <a:endParaRPr sz="1700">
              <a:latin typeface="Calibri"/>
              <a:cs typeface="Calibri"/>
            </a:endParaRPr>
          </a:p>
          <a:p>
            <a:pPr marL="241300" marR="20383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Mehrmohamadi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Sepehri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MH,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Nazer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Norouzi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MR.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Comparative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Overview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Epigenomic </a:t>
            </a:r>
            <a:r>
              <a:rPr dirty="0" sz="1700">
                <a:latin typeface="Calibri"/>
                <a:cs typeface="Calibri"/>
              </a:rPr>
              <a:t>Profiling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Methods.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Front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Cell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Dev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Biol.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2021;9:714687.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Published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2021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Jul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22. </a:t>
            </a:r>
            <a:r>
              <a:rPr dirty="0" sz="1700" spc="-10">
                <a:latin typeface="Calibri"/>
                <a:cs typeface="Calibri"/>
              </a:rPr>
              <a:t>doi:10.3389/fcell.2021.714687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19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 spc="-25"/>
              <a:t>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663" y="563117"/>
            <a:ext cx="746379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DNA</a:t>
            </a:r>
            <a:r>
              <a:rPr dirty="0" sz="28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Calibri"/>
                <a:cs typeface="Calibri"/>
              </a:rPr>
              <a:t>Microarray</a:t>
            </a:r>
            <a:r>
              <a:rPr dirty="0" sz="28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dirty="0" sz="28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8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8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Calibri"/>
                <a:cs typeface="Calibri"/>
              </a:rPr>
              <a:t>Fabrication</a:t>
            </a:r>
            <a:r>
              <a:rPr dirty="0" sz="28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26897" y="967739"/>
          <a:ext cx="9725660" cy="490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160"/>
                <a:gridCol w="4145915"/>
                <a:gridCol w="4464050"/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115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11150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Relatively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inexpensive.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115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11150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Flexible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 MT"/>
                        <a:buChar char="•"/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 MT"/>
                        <a:buChar char="•"/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  <a:buFont typeface="Arial MT"/>
                        <a:buChar char="•"/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115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11150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consuming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115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11150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specificity,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flexibility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115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11150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costly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115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11150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specialized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machinery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synthesize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arrays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11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Spotted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 indent="-28575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oligonucleotides,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cDNA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PCR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products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marR="13271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pre-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synthesized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probes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deposited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"spotted"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array surface.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Pen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tip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method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Inkjet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method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Robotic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arm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6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In-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situ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4485" marR="564515" indent="-286385">
                        <a:lnSpc>
                          <a:spcPct val="100000"/>
                        </a:lnSpc>
                        <a:spcBef>
                          <a:spcPts val="1380"/>
                        </a:spcBef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Printing/synthesizing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the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probe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directly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onto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array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surface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Photolithography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Inkjet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oligonucleotide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sequences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2448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244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density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200" y="1219200"/>
            <a:ext cx="3048000" cy="17145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2808" y="1219200"/>
            <a:ext cx="2036064" cy="349910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5854" y="3176016"/>
            <a:ext cx="1921002" cy="21236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2024-04-14T13:29:58Z</dcterms:created>
  <dcterms:modified xsi:type="dcterms:W3CDTF">2024-04-14T13:29:58Z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2024-04-14T00:00:00Z</vt:filetime>
  </property>
  <property fmtid="{D5CDD505-2E9C-101B-9397-08002B2CF9AE}" pid="3" name="Producer">
    <vt:lpwstr>iLovePDF</vt:lpwstr>
  </property>
</Properties>
</file>